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0"/>
  </p:handoutMasterIdLst>
  <p:sldIdLst>
    <p:sldId id="620" r:id="rId3"/>
    <p:sldId id="621" r:id="rId5"/>
    <p:sldId id="622" r:id="rId6"/>
    <p:sldId id="623" r:id="rId7"/>
    <p:sldId id="624" r:id="rId8"/>
    <p:sldId id="625" r:id="rId9"/>
    <p:sldId id="627" r:id="rId10"/>
    <p:sldId id="628" r:id="rId11"/>
    <p:sldId id="629" r:id="rId12"/>
    <p:sldId id="630" r:id="rId13"/>
    <p:sldId id="631" r:id="rId14"/>
    <p:sldId id="632" r:id="rId15"/>
    <p:sldId id="633" r:id="rId16"/>
    <p:sldId id="634" r:id="rId17"/>
    <p:sldId id="635" r:id="rId18"/>
    <p:sldId id="636" r:id="rId19"/>
    <p:sldId id="637" r:id="rId20"/>
    <p:sldId id="638" r:id="rId21"/>
    <p:sldId id="639" r:id="rId22"/>
    <p:sldId id="640" r:id="rId23"/>
    <p:sldId id="641" r:id="rId24"/>
    <p:sldId id="642" r:id="rId25"/>
    <p:sldId id="643" r:id="rId26"/>
    <p:sldId id="644" r:id="rId27"/>
    <p:sldId id="645" r:id="rId28"/>
    <p:sldId id="646" r:id="rId29"/>
    <p:sldId id="647" r:id="rId30"/>
    <p:sldId id="648" r:id="rId31"/>
    <p:sldId id="649" r:id="rId32"/>
    <p:sldId id="650" r:id="rId33"/>
    <p:sldId id="651" r:id="rId34"/>
    <p:sldId id="652" r:id="rId35"/>
    <p:sldId id="653" r:id="rId36"/>
    <p:sldId id="654" r:id="rId37"/>
    <p:sldId id="655" r:id="rId38"/>
    <p:sldId id="656" r:id="rId39"/>
    <p:sldId id="657" r:id="rId40"/>
    <p:sldId id="658" r:id="rId41"/>
    <p:sldId id="659" r:id="rId42"/>
    <p:sldId id="660" r:id="rId43"/>
    <p:sldId id="661" r:id="rId44"/>
    <p:sldId id="662" r:id="rId45"/>
    <p:sldId id="663" r:id="rId46"/>
    <p:sldId id="664" r:id="rId47"/>
    <p:sldId id="667" r:id="rId48"/>
    <p:sldId id="666"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7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86"/>
    <p:restoredTop sz="95827"/>
  </p:normalViewPr>
  <p:slideViewPr>
    <p:cSldViewPr snapToGrid="0" snapToObjects="1">
      <p:cViewPr varScale="1">
        <p:scale>
          <a:sx n="64" d="100"/>
          <a:sy n="64" d="100"/>
        </p:scale>
        <p:origin x="9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b="0" i="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defTabSz="457200" rtl="0" latinLnBrk="0">
              <a:lnSpc>
                <a:spcPct val="118000"/>
              </a:lnSpc>
            </a:pPr>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xfrm>
            <a:off x="4833937" y="2303859"/>
            <a:ext cx="14716126" cy="4643438"/>
          </a:xfrm>
          <a:prstGeom prst="rect">
            <a:avLst/>
          </a:prstGeom>
        </p:spPr>
        <p:txBody>
          <a:bodyPr anchor="b"/>
          <a:lstStyle/>
          <a:p>
            <a:r>
              <a:t>标题文本</a:t>
            </a:r>
          </a:p>
        </p:txBody>
      </p:sp>
      <p:sp>
        <p:nvSpPr>
          <p:cNvPr id="15" name="正文级别 1…"/>
          <p:cNvSpPr txBox="1">
            <a:spLocks noGrp="1"/>
          </p:cNvSpPr>
          <p:nvPr>
            <p:ph type="body" sz="quarter" idx="1" hasCustomPrompt="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12"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pic>
        <p:nvPicPr>
          <p:cNvPr id="120"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21" name="图片 1" descr="图片 1"/>
          <p:cNvPicPr>
            <a:picLocks noChangeAspect="1"/>
          </p:cNvPicPr>
          <p:nvPr/>
        </p:nvPicPr>
        <p:blipFill>
          <a:blip r:embed="rId3"/>
          <a:stretch>
            <a:fillRect/>
          </a:stretch>
        </p:blipFill>
        <p:spPr>
          <a:xfrm>
            <a:off x="0" y="0"/>
            <a:ext cx="24387811" cy="13716636"/>
          </a:xfrm>
          <a:prstGeom prst="rect">
            <a:avLst/>
          </a:prstGeom>
          <a:ln w="12700">
            <a:miter lim="400000"/>
            <a:headEnd/>
            <a:tailEnd/>
          </a:ln>
        </p:spPr>
      </p:pic>
      <p:pic>
        <p:nvPicPr>
          <p:cNvPr id="122"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sp>
        <p:nvSpPr>
          <p:cNvPr id="1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pic>
        <p:nvPicPr>
          <p:cNvPr id="131" name="ppt-1080X1920-ǳɫ-13.jpg" descr="ppt-1080X1920-ǳɫ-13.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2" name="形状"/>
          <p:cNvSpPr/>
          <p:nvPr/>
        </p:nvSpPr>
        <p:spPr>
          <a:xfrm rot="5400000">
            <a:off x="1706523" y="-1907064"/>
            <a:ext cx="5234054" cy="8888470"/>
          </a:xfrm>
          <a:custGeom>
            <a:avLst/>
            <a:gdLst/>
            <a:ahLst/>
            <a:cxnLst>
              <a:cxn ang="0">
                <a:pos x="wd2" y="hd2"/>
              </a:cxn>
              <a:cxn ang="5400000">
                <a:pos x="wd2" y="hd2"/>
              </a:cxn>
              <a:cxn ang="10800000">
                <a:pos x="wd2" y="hd2"/>
              </a:cxn>
              <a:cxn ang="16200000">
                <a:pos x="wd2" y="hd2"/>
              </a:cxn>
            </a:cxnLst>
            <a:rect l="0" t="0" r="r" b="b"/>
            <a:pathLst>
              <a:path w="21600" h="21600" extrusionOk="0">
                <a:moveTo>
                  <a:pt x="26" y="0"/>
                </a:moveTo>
                <a:lnTo>
                  <a:pt x="0" y="21465"/>
                </a:lnTo>
                <a:lnTo>
                  <a:pt x="21600" y="21600"/>
                </a:lnTo>
                <a:cubicBezTo>
                  <a:pt x="17906" y="17856"/>
                  <a:pt x="14195" y="14118"/>
                  <a:pt x="10466" y="10387"/>
                </a:cubicBezTo>
                <a:cubicBezTo>
                  <a:pt x="7001" y="6919"/>
                  <a:pt x="3521" y="3457"/>
                  <a:pt x="26" y="0"/>
                </a:cubicBezTo>
                <a:close/>
              </a:path>
            </a:pathLst>
          </a:custGeom>
          <a:solidFill>
            <a:schemeClr val="accent2">
              <a:hueOff val="167855"/>
              <a:satOff val="17755"/>
              <a:lumOff val="-16659"/>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39"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3" name="图像"/>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p:txBody>
      </p:sp>
      <p:sp>
        <p:nvSpPr>
          <p:cNvPr id="24" name="标题文本"/>
          <p:cNvSpPr txBox="1">
            <a:spLocks noGrp="1"/>
          </p:cNvSpPr>
          <p:nvPr>
            <p:ph type="title" hasCustomPrompt="1"/>
          </p:nvPr>
        </p:nvSpPr>
        <p:spPr>
          <a:xfrm>
            <a:off x="4833937" y="9447609"/>
            <a:ext cx="14716126" cy="2000251"/>
          </a:xfrm>
          <a:prstGeom prst="rect">
            <a:avLst/>
          </a:prstGeom>
        </p:spPr>
        <p:txBody>
          <a:bodyPr anchor="b"/>
          <a:lstStyle/>
          <a:p>
            <a:r>
              <a:t>标题文本</a:t>
            </a:r>
          </a:p>
        </p:txBody>
      </p:sp>
      <p:sp>
        <p:nvSpPr>
          <p:cNvPr id="25" name="正文级别 1…"/>
          <p:cNvSpPr txBox="1">
            <a:spLocks noGrp="1"/>
          </p:cNvSpPr>
          <p:nvPr>
            <p:ph type="body" sz="quarter" idx="1" hasCustomPrompt="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pic>
        <p:nvPicPr>
          <p:cNvPr id="33" name="ppt内页（白色）-首页-绿色.jpg" descr="ppt内页（白色）-首页-绿色.jpg"/>
          <p:cNvPicPr>
            <a:picLocks noChangeAspect="1"/>
          </p:cNvPicPr>
          <p:nvPr/>
        </p:nvPicPr>
        <p:blipFill>
          <a:blip r:embed="rId2"/>
          <a:stretch>
            <a:fillRect/>
          </a:stretch>
        </p:blipFill>
        <p:spPr>
          <a:xfrm>
            <a:off x="4934" y="-1"/>
            <a:ext cx="24374132" cy="13716001"/>
          </a:xfrm>
          <a:prstGeom prst="rect">
            <a:avLst/>
          </a:prstGeom>
          <a:ln w="12700">
            <a:miter lim="400000"/>
            <a:headEnd/>
            <a:tailEnd/>
          </a:ln>
        </p:spPr>
      </p:pic>
      <p:pic>
        <p:nvPicPr>
          <p:cNvPr id="34" name="FIT2CLOUD飞致云 logo 蓝色 无空白.png" descr="FIT2CLOUD飞致云 logo 蓝色 无空白.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8" name="图像"/>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prstGeom prst="rect">
            <a:avLst/>
          </a:prstGeom>
        </p:spPr>
        <p:txBody>
          <a:bodyPr/>
          <a:lstStyle/>
          <a:p>
            <a:r>
              <a:t>标题文本</a:t>
            </a:r>
          </a:p>
        </p:txBody>
      </p:sp>
      <p:sp>
        <p:nvSpPr>
          <p:cNvPr id="70" name="正文级别 1…"/>
          <p:cNvSpPr txBox="1">
            <a:spLocks noGrp="1"/>
          </p:cNvSpPr>
          <p:nvPr>
            <p:ph type="body" sz="quarter" idx="1" hasCustomPrompt="1"/>
          </p:nvPr>
        </p:nvSpPr>
        <p:spPr>
          <a:xfrm>
            <a:off x="4387453" y="3643312"/>
            <a:ext cx="7500938" cy="8840392"/>
          </a:xfrm>
          <a:prstGeom prst="rect">
            <a:avLst/>
          </a:prstGeom>
        </p:spPr>
        <p:txBody>
          <a:bodyPr/>
          <a:lstStyle>
            <a:lvl1pPr marL="465455" indent="-465455">
              <a:spcBef>
                <a:spcPts val="4500"/>
              </a:spcBef>
              <a:defRPr sz="3800"/>
            </a:lvl1pPr>
            <a:lvl2pPr marL="808355" indent="-465455">
              <a:spcBef>
                <a:spcPts val="4500"/>
              </a:spcBef>
              <a:defRPr sz="3800"/>
            </a:lvl2pPr>
            <a:lvl3pPr marL="1151255" indent="-465455">
              <a:spcBef>
                <a:spcPts val="4500"/>
              </a:spcBef>
              <a:defRPr sz="3800"/>
            </a:lvl3pPr>
            <a:lvl4pPr marL="1494155" indent="-465455">
              <a:spcBef>
                <a:spcPts val="4500"/>
              </a:spcBef>
              <a:defRPr sz="3800"/>
            </a:lvl4pPr>
            <a:lvl5pPr marL="1837055" indent="-465455">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8" name="正文级别 1…"/>
          <p:cNvSpPr txBox="1">
            <a:spLocks noGrp="1"/>
          </p:cNvSpPr>
          <p:nvPr>
            <p:ph type="body" idx="1" hasCustomPrompt="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6" name="图像"/>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p:txBody>
      </p:sp>
      <p:sp>
        <p:nvSpPr>
          <p:cNvPr id="87" name="图像"/>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p:txBody>
      </p:sp>
      <p:sp>
        <p:nvSpPr>
          <p:cNvPr id="88" name="图像"/>
          <p:cNvSpPr>
            <a:spLocks noGrp="1"/>
          </p:cNvSpPr>
          <p:nvPr>
            <p:ph type="pic" idx="23"/>
          </p:nvPr>
        </p:nvSpPr>
        <p:spPr>
          <a:xfrm>
            <a:off x="-291704" y="1250156"/>
            <a:ext cx="16850320" cy="11233548"/>
          </a:xfrm>
          <a:prstGeom prst="rect">
            <a:avLst/>
          </a:prstGeom>
        </p:spPr>
        <p:txBody>
          <a:bodyPr lIns="91439" tIns="45719" rIns="91439" bIns="45719" anchor="t">
            <a:noAutofit/>
          </a:bodyPr>
          <a:lstStyle/>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6" name="矩形"/>
          <p:cNvSpPr/>
          <p:nvPr/>
        </p:nvSpPr>
        <p:spPr>
          <a:xfrm>
            <a:off x="-16226" y="-17079"/>
            <a:ext cx="24416452" cy="13750158"/>
          </a:xfrm>
          <a:prstGeom prst="rect">
            <a:avLst/>
          </a:prstGeom>
          <a:solidFill>
            <a:schemeClr val="accent1">
              <a:hueOff val="114395"/>
              <a:lumOff val="-24963"/>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4" name="图像"/>
          <p:cNvSpPr>
            <a:spLocks noGrp="1"/>
          </p:cNvSpPr>
          <p:nvPr>
            <p:ph type="pic" idx="21"/>
          </p:nvPr>
        </p:nvSpPr>
        <p:spPr>
          <a:xfrm>
            <a:off x="1712269" y="0"/>
            <a:ext cx="20959463" cy="13983891"/>
          </a:xfrm>
          <a:prstGeom prst="rect">
            <a:avLst/>
          </a:prstGeom>
        </p:spPr>
        <p:txBody>
          <a:bodyPr lIns="91439" tIns="45719" rIns="91439" bIns="45719" anchor="t">
            <a:noAutofit/>
          </a:bodyPr>
          <a:lstStyle/>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6.jpeg"/><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pic>
        <p:nvPicPr>
          <p:cNvPr id="3" name="图片 2" descr="图片 2"/>
          <p:cNvPicPr>
            <a:picLocks noChangeAspect="1"/>
          </p:cNvPicPr>
          <p:nvPr/>
        </p:nvPicPr>
        <p:blipFill>
          <a:blip r:embed="rId15"/>
          <a:stretch>
            <a:fillRect/>
          </a:stretch>
        </p:blipFill>
        <p:spPr>
          <a:xfrm>
            <a:off x="0" y="2540"/>
            <a:ext cx="24392890" cy="13713461"/>
          </a:xfrm>
          <a:prstGeom prst="rect">
            <a:avLst/>
          </a:prstGeom>
          <a:ln w="12700">
            <a:miter lim="400000"/>
            <a:headEnd/>
            <a:tailEnd/>
          </a:ln>
        </p:spPr>
      </p:pic>
      <p:pic>
        <p:nvPicPr>
          <p:cNvPr id="4"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sp>
        <p:nvSpPr>
          <p:cNvPr id="5"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6"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7.png"/><Relationship Id="rId1"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9.png"/><Relationship Id="rId1"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0.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0.png"/><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2.png"/><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5.png"/><Relationship Id="rId1"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s://calcite.apache.org/docs/reference.html" TargetMode="External"/><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1.png"/><Relationship Id="rId7"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tags" Target="../tags/tag28.xml"/><Relationship Id="rId4" Type="http://schemas.openxmlformats.org/officeDocument/2006/relationships/hyperlink" Target="https://www.mongodb.com/zh-cn" TargetMode="Externa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s://kb.fit2cloud.com/?p=143" TargetMode="External"/><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3.png"/><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5.png"/><Relationship Id="rId7" Type="http://schemas.openxmlformats.org/officeDocument/2006/relationships/tags" Target="../tags/tag35.xml"/><Relationship Id="rId6" Type="http://schemas.openxmlformats.org/officeDocument/2006/relationships/image" Target="../media/image54.png"/><Relationship Id="rId5" Type="http://schemas.openxmlformats.org/officeDocument/2006/relationships/tags" Target="../tags/tag34.xml"/><Relationship Id="rId4" Type="http://schemas.openxmlformats.org/officeDocument/2006/relationships/hyperlink" Target="https://learn.microsoft.com/zh-cn/sql/?view=sql-server-ver16" TargetMode="Externa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hyperlink" Target="https://kb.fit2cloud.com/?p=143" TargetMode="External"/><Relationship Id="rId2" Type="http://schemas.openxmlformats.org/officeDocument/2006/relationships/image" Target="../media/image56.png"/><Relationship Id="rId1" Type="http://schemas.openxmlformats.org/officeDocument/2006/relationships/tags" Target="../tags/tag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8.png"/><Relationship Id="rId7" Type="http://schemas.openxmlformats.org/officeDocument/2006/relationships/tags" Target="../tags/tag41.xml"/><Relationship Id="rId6" Type="http://schemas.openxmlformats.org/officeDocument/2006/relationships/image" Target="../media/image57.png"/><Relationship Id="rId5" Type="http://schemas.openxmlformats.org/officeDocument/2006/relationships/tags" Target="../tags/tag40.xml"/><Relationship Id="rId4" Type="http://schemas.openxmlformats.org/officeDocument/2006/relationships/hyperlink" Target="https://doris.apache.org/zh-CN/docs/1.2/get-starting/" TargetMode="Externa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9.png"/><Relationship Id="rId1" Type="http://schemas.openxmlformats.org/officeDocument/2006/relationships/tags" Target="../tags/tag4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0.png"/><Relationship Id="rId1" Type="http://schemas.openxmlformats.org/officeDocument/2006/relationships/tags" Target="../tags/tag43.xml"/></Relationships>
</file>

<file path=ppt/slides/_rels/slide31.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image" Target="../media/image62.png"/><Relationship Id="rId7" Type="http://schemas.openxmlformats.org/officeDocument/2006/relationships/tags" Target="../tags/tag48.xml"/><Relationship Id="rId6" Type="http://schemas.openxmlformats.org/officeDocument/2006/relationships/image" Target="../media/image61.png"/><Relationship Id="rId5" Type="http://schemas.openxmlformats.org/officeDocument/2006/relationships/tags" Target="../tags/tag47.xml"/><Relationship Id="rId4" Type="http://schemas.openxmlformats.org/officeDocument/2006/relationships/hyperlink" Target="https://www.elastic.co/cn/" TargetMode="External"/><Relationship Id="rId3" Type="http://schemas.openxmlformats.org/officeDocument/2006/relationships/tags" Target="../tags/tag46.xml"/><Relationship Id="rId2" Type="http://schemas.openxmlformats.org/officeDocument/2006/relationships/tags" Target="../tags/tag45.xml"/><Relationship Id="rId11" Type="http://schemas.openxmlformats.org/officeDocument/2006/relationships/slideLayout" Target="../slideLayouts/slideLayout10.xml"/><Relationship Id="rId10" Type="http://schemas.openxmlformats.org/officeDocument/2006/relationships/image" Target="../media/image63.png"/><Relationship Id="rId1" Type="http://schemas.openxmlformats.org/officeDocument/2006/relationships/tags" Target="../tags/tag4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5.png"/><Relationship Id="rId1" Type="http://schemas.openxmlformats.org/officeDocument/2006/relationships/tags" Target="../tags/tag50.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67.png"/><Relationship Id="rId7" Type="http://schemas.openxmlformats.org/officeDocument/2006/relationships/tags" Target="../tags/tag55.xml"/><Relationship Id="rId6" Type="http://schemas.openxmlformats.org/officeDocument/2006/relationships/image" Target="../media/image66.png"/><Relationship Id="rId5" Type="http://schemas.openxmlformats.org/officeDocument/2006/relationships/tags" Target="../tags/tag54.xml"/><Relationship Id="rId4" Type="http://schemas.openxmlformats.org/officeDocument/2006/relationships/hyperlink" Target="https://hive.apache.org/" TargetMode="Externa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8.png"/><Relationship Id="rId1" Type="http://schemas.openxmlformats.org/officeDocument/2006/relationships/tags" Target="../tags/tag56.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58.xml"/><Relationship Id="rId2" Type="http://schemas.openxmlformats.org/officeDocument/2006/relationships/image" Target="../media/image65.png"/><Relationship Id="rId1" Type="http://schemas.openxmlformats.org/officeDocument/2006/relationships/tags" Target="../tags/tag57.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0.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hyperlink" Target="http://democenter.fit2cloud.com:40780/%E6%95%B0%E6%8D%AE%E5%AD%97%E5%85%B8.xlsx" TargetMode="Externa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0.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0.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hyperlink" Target="https://east-ms.fit2cloud.com/api/mock/100001/test?test=1" TargetMode="External"/><Relationship Id="rId2" Type="http://schemas.openxmlformats.org/officeDocument/2006/relationships/hyperlink" Target="http://democenter.fit2cloud.com:40780/%E5%95%86%E5%93%81%E7%BB%B4%E5%BA%A6.xlsx" TargetMode="External"/><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0.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0.xml"/><Relationship Id="rId5" Type="http://schemas.openxmlformats.org/officeDocument/2006/relationships/image" Target="../media/image70.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1.png"/><Relationship Id="rId2" Type="http://schemas.openxmlformats.org/officeDocument/2006/relationships/tags" Target="../tags/tag86.xml"/><Relationship Id="rId1" Type="http://schemas.openxmlformats.org/officeDocument/2006/relationships/hyperlink" Target="http://student.dataease.fit2cloud.com/" TargetMode="Externa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74.png"/><Relationship Id="rId3" Type="http://schemas.openxmlformats.org/officeDocument/2006/relationships/image" Target="../media/image73.tiff"/><Relationship Id="rId2" Type="http://schemas.openxmlformats.org/officeDocument/2006/relationships/image" Target="../media/image72.jpeg"/><Relationship Id="rId1" Type="http://schemas.openxmlformats.org/officeDocument/2006/relationships/tags" Target="../tags/tag87.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0.xml"/><Relationship Id="rId3"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7" Type="http://schemas.openxmlformats.org/officeDocument/2006/relationships/notesSlide" Target="../notesSlides/notesSlide6.xml"/><Relationship Id="rId16" Type="http://schemas.openxmlformats.org/officeDocument/2006/relationships/slideLayout" Target="../slideLayouts/slideLayout10.xml"/><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31.png"/><Relationship Id="rId13" Type="http://schemas.openxmlformats.org/officeDocument/2006/relationships/notesSlide" Target="../notesSlides/notesSlide7.xml"/><Relationship Id="rId12" Type="http://schemas.openxmlformats.org/officeDocument/2006/relationships/slideLayout" Target="../slideLayouts/slideLayout10.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3.png"/><Relationship Id="rId1" Type="http://schemas.openxmlformats.org/officeDocument/2006/relationships/image" Target="../media/image32.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5.png"/><Relationship Id="rId7" Type="http://schemas.openxmlformats.org/officeDocument/2006/relationships/tags" Target="../tags/tag17.xml"/><Relationship Id="rId6" Type="http://schemas.openxmlformats.org/officeDocument/2006/relationships/image" Target="../media/image34.png"/><Relationship Id="rId5" Type="http://schemas.openxmlformats.org/officeDocument/2006/relationships/tags" Target="../tags/tag16.xml"/><Relationship Id="rId4" Type="http://schemas.openxmlformats.org/officeDocument/2006/relationships/hyperlink" Target="https://www.mysql.com/cn/" TargetMode="Externa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1548"/>
            <a:ext cx="17488930" cy="1612902"/>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rPr>
              <a:t>DataEase 数据处理</a:t>
            </a:r>
            <a:endParaRPr kumimoji="0" lang="zh-CN" altLang="en-US" sz="8800" b="0" i="0" u="none" strike="noStrike" cap="none" spc="0" normalizeH="0" baseline="0" dirty="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latin typeface="阿里巴巴普惠体 3.0" panose="00020600040101010101" charset="-122"/>
                <a:ea typeface="阿里巴巴普惠体 3.0" panose="00020600040101010101" charset="-122"/>
              </a:rPr>
              <a:t>DataEase</a:t>
            </a:r>
            <a:r>
              <a:rPr lang="zh-CN" altLang="en-US" sz="4000" dirty="0">
                <a:solidFill>
                  <a:schemeClr val="bg1"/>
                </a:solidFill>
                <a:latin typeface="阿里巴巴普惠体 3.0" panose="00020600040101010101" charset="-122"/>
                <a:ea typeface="阿里巴巴普惠体 3.0" panose="00020600040101010101" charset="-122"/>
              </a:rPr>
              <a:t> 开源社区</a:t>
            </a:r>
            <a:endParaRPr lang="en-US" altLang="zh-CN" sz="4000" dirty="0">
              <a:solidFill>
                <a:schemeClr val="bg1"/>
              </a:solidFill>
              <a:latin typeface="阿里巴巴普惠体 3.0" panose="00020600040101010101" charset="-122"/>
              <a:ea typeface="阿里巴巴普惠体 3.0" panose="00020600040101010101" charset="-122"/>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rPr>
              <a:t>202</a:t>
            </a:r>
            <a:r>
              <a:rPr lang="en-US" altLang="zh-CN" sz="4000" dirty="0">
                <a:solidFill>
                  <a:schemeClr val="bg1"/>
                </a:solidFill>
                <a:latin typeface="阿里巴巴普惠体 3.0" panose="00020600040101010101" charset="-122"/>
                <a:ea typeface="阿里巴巴普惠体 3.0" panose="00020600040101010101" charset="-122"/>
              </a:rPr>
              <a:t>4</a:t>
            </a:r>
            <a:r>
              <a:rPr lang="zh-CN" altLang="en-US" sz="4000" dirty="0">
                <a:solidFill>
                  <a:schemeClr val="bg1"/>
                </a:solidFill>
                <a:latin typeface="阿里巴巴普惠体 3.0" panose="00020600040101010101" charset="-122"/>
                <a:ea typeface="阿里巴巴普惠体 3.0" panose="00020600040101010101" charset="-122"/>
              </a:rPr>
              <a:t> 年 </a:t>
            </a:r>
            <a:r>
              <a:rPr lang="en-US" altLang="zh-CN" sz="4000" dirty="0">
                <a:solidFill>
                  <a:schemeClr val="bg1"/>
                </a:solidFill>
                <a:latin typeface="阿里巴巴普惠体 3.0" panose="00020600040101010101" charset="-122"/>
                <a:ea typeface="阿里巴巴普惠体 3.0" panose="00020600040101010101" charset="-122"/>
              </a:rPr>
              <a:t>1</a:t>
            </a:r>
            <a:r>
              <a:rPr lang="zh-CN" altLang="en-US" sz="4000" dirty="0">
                <a:solidFill>
                  <a:schemeClr val="bg1"/>
                </a:solidFill>
                <a:latin typeface="阿里巴巴普惠体 3.0" panose="00020600040101010101" charset="-122"/>
                <a:ea typeface="阿里巴巴普惠体 3.0" panose="00020600040101010101" charset="-122"/>
              </a:rPr>
              <a:t> 月</a:t>
            </a:r>
            <a:endParaRPr kumimoji="0" lang="zh-CN" altLang="en-US" sz="400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2" y="1398159"/>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创建 </a:t>
            </a:r>
            <a:r>
              <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MySQL</a:t>
            </a: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 数据源，连接 </a:t>
            </a:r>
            <a:r>
              <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MySQL </a:t>
            </a:r>
            <a:r>
              <a:rPr lang="zh-CN" altLang="en-US" b="0" dirty="0">
                <a:solidFill>
                  <a:schemeClr val="bg2">
                    <a:lumMod val="25000"/>
                  </a:schemeClr>
                </a:solidFill>
                <a:latin typeface="阿里巴巴普惠体 3.0" panose="00020600040101010101" charset="-122"/>
                <a:ea typeface="阿里巴巴普惠体 3.0" panose="00020600040101010101" charset="-122"/>
              </a:rPr>
              <a:t>数据库进行数据分析</a:t>
            </a: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a:t>
            </a:r>
            <a:endPar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5" name="矩形"/>
          <p:cNvSpPr/>
          <p:nvPr/>
        </p:nvSpPr>
        <p:spPr>
          <a:xfrm>
            <a:off x="-21274" y="1"/>
            <a:ext cx="4189861"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dirty="0"/>
          </a:p>
        </p:txBody>
      </p:sp>
      <p:sp>
        <p:nvSpPr>
          <p:cNvPr id="7" name="DataEase 功能架构"/>
          <p:cNvSpPr txBox="1"/>
          <p:nvPr/>
        </p:nvSpPr>
        <p:spPr>
          <a:xfrm>
            <a:off x="0" y="295378"/>
            <a:ext cx="4679864"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rPr>
              <a:t>MySQL 数据源</a:t>
            </a:r>
            <a:endParaRPr lang="en-US" b="0" dirty="0">
              <a:solidFill>
                <a:srgbClr val="0C7BE0"/>
              </a:solidFill>
              <a:latin typeface="阿里巴巴普惠体 3.0" panose="00020600040101010101" charset="-122"/>
              <a:ea typeface="阿里巴巴普惠体 3.0" panose="0002060004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55402" y="2809319"/>
            <a:ext cx="13020617" cy="5277547"/>
          </a:xfrm>
          <a:prstGeom prst="rect">
            <a:avLst/>
          </a:prstGeom>
        </p:spPr>
      </p:pic>
      <p:sp>
        <p:nvSpPr>
          <p:cNvPr id="8" name="文本框 7"/>
          <p:cNvSpPr txBox="1"/>
          <p:nvPr/>
        </p:nvSpPr>
        <p:spPr>
          <a:xfrm>
            <a:off x="15819314" y="2684683"/>
            <a:ext cx="7979800" cy="307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70000"/>
              </a:lnSpc>
              <a:spcBef>
                <a:spcPts val="0"/>
              </a:spcBef>
              <a:spcAft>
                <a:spcPts val="0"/>
              </a:spcAft>
              <a:buClrTx/>
              <a:buSzTx/>
              <a:buFontTx/>
              <a:buNone/>
            </a:pPr>
            <a:r>
              <a:rPr kumimoji="0" lang="zh-CN" altLang="en-US" sz="28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注意点</a:t>
            </a:r>
            <a:endParaRPr kumimoji="0" lang="en-US" altLang="zh-CN" sz="24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342900" indent="-342900" algn="l">
              <a:lnSpc>
                <a:spcPct val="170000"/>
              </a:lnSpc>
              <a:buFont typeface="Arial" panose="020B0604020202090204" pitchFamily="34" charset="0"/>
              <a:buChar char="•"/>
            </a:pPr>
            <a:r>
              <a:rPr lang="en-GB" altLang="zh-CN" sz="2800" b="0" dirty="0">
                <a:solidFill>
                  <a:schemeClr val="tx1">
                    <a:lumMod val="85000"/>
                    <a:lumOff val="15000"/>
                  </a:schemeClr>
                </a:solidFill>
                <a:latin typeface="阿里巴巴普惠体 3.0" panose="00020600040101010101" charset="-122"/>
                <a:ea typeface="阿里巴巴普惠体 3.0" panose="00020600040101010101" charset="-122"/>
              </a:rPr>
              <a:t>DataEase</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V2.7</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以及之后的版本支持直接输入 </a:t>
            </a:r>
            <a:r>
              <a:rPr lang="en-GB" altLang="zh-CN" sz="2800" b="0" dirty="0">
                <a:solidFill>
                  <a:schemeClr val="tx1">
                    <a:lumMod val="85000"/>
                    <a:lumOff val="15000"/>
                  </a:schemeClr>
                </a:solidFill>
                <a:latin typeface="阿里巴巴普惠体 3.0" panose="00020600040101010101" charset="-122"/>
                <a:ea typeface="阿里巴巴普惠体 3.0" panose="00020600040101010101" charset="-122"/>
              </a:rPr>
              <a:t>JDBC URL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字符串连接数据源，制作数据集时，单数据源连接使用当前数据库原生语法。</a:t>
            </a:r>
            <a:endPar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3" name="图片 2"/>
          <p:cNvPicPr>
            <a:picLocks noChangeAspect="1"/>
          </p:cNvPicPr>
          <p:nvPr/>
        </p:nvPicPr>
        <p:blipFill>
          <a:blip r:embed="rId2"/>
          <a:stretch>
            <a:fillRect/>
          </a:stretch>
        </p:blipFill>
        <p:spPr>
          <a:xfrm>
            <a:off x="2106344" y="5332761"/>
            <a:ext cx="12766035" cy="632047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69307" y="1447737"/>
            <a:ext cx="11532293" cy="21120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对于一些无法直接连接数据库的应用，如 </a:t>
            </a:r>
            <a:r>
              <a:rPr kumimoji="0" lang="en-US" altLang="zh-CN"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TAPD</a:t>
            </a: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a:t>
            </a:r>
            <a:r>
              <a:rPr kumimoji="0" lang="en-US" altLang="zh-CN"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Github</a:t>
            </a: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 等，我们可以通过 </a:t>
            </a:r>
            <a:r>
              <a:rPr kumimoji="0" lang="en-US" altLang="zh-CN"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API </a:t>
            </a: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数据源来完成数据接入，进而进行数据分析。</a:t>
            </a:r>
            <a:endPar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5" name="矩形"/>
          <p:cNvSpPr/>
          <p:nvPr/>
        </p:nvSpPr>
        <p:spPr>
          <a:xfrm>
            <a:off x="-21274" y="-7373"/>
            <a:ext cx="5544000"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7" name="DataEase 功能架构"/>
          <p:cNvSpPr txBox="1"/>
          <p:nvPr/>
        </p:nvSpPr>
        <p:spPr>
          <a:xfrm>
            <a:off x="0" y="243788"/>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数据源 - API 数据源</a:t>
            </a:r>
            <a:endParaRPr lang="en-US" sz="5000" b="0" dirty="0">
              <a:solidFill>
                <a:srgbClr val="0C7BE0"/>
              </a:solidFill>
              <a:latin typeface="阿里巴巴普惠体 3.0" panose="00020600040101010101" charset="-122"/>
              <a:ea typeface="阿里巴巴普惠体 3.0" panose="00020600040101010101" charset="-122"/>
            </a:endParaRPr>
          </a:p>
        </p:txBody>
      </p:sp>
      <p:sp>
        <p:nvSpPr>
          <p:cNvPr id="9" name="文本框 8"/>
          <p:cNvSpPr txBox="1"/>
          <p:nvPr/>
        </p:nvSpPr>
        <p:spPr>
          <a:xfrm>
            <a:off x="1269307" y="3877796"/>
            <a:ext cx="13612091"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b="0" dirty="0">
                <a:solidFill>
                  <a:schemeClr val="bg2">
                    <a:lumMod val="25000"/>
                  </a:schemeClr>
                </a:solidFill>
                <a:latin typeface="阿里巴巴普惠体 3.0" panose="00020600040101010101" charset="-122"/>
                <a:ea typeface="阿里巴巴普惠体 3.0" panose="00020600040101010101" charset="-122"/>
              </a:rPr>
              <a:t>https://api.github.com/repos/dataease/dataease/issues?per_page=100</a:t>
            </a:r>
            <a:endParaRPr lang="en-US" altLang="zh-CN" sz="2800" b="0" dirty="0">
              <a:solidFill>
                <a:schemeClr val="bg2">
                  <a:lumMod val="25000"/>
                </a:schemeClr>
              </a:solidFill>
              <a:latin typeface="阿里巴巴普惠体 3.0" panose="00020600040101010101" charset="-122"/>
              <a:ea typeface="阿里巴巴普惠体 3.0" panose="00020600040101010101"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56677" y="4744360"/>
            <a:ext cx="7615767" cy="8386010"/>
          </a:xfrm>
          <a:prstGeom prst="rect">
            <a:avLst/>
          </a:prstGeom>
        </p:spPr>
      </p:pic>
      <p:pic>
        <p:nvPicPr>
          <p:cNvPr id="12" name="图片 11"/>
          <p:cNvPicPr>
            <a:picLocks noChangeAspect="1"/>
          </p:cNvPicPr>
          <p:nvPr/>
        </p:nvPicPr>
        <p:blipFill>
          <a:blip r:embed="rId2"/>
          <a:stretch>
            <a:fillRect/>
          </a:stretch>
        </p:blipFill>
        <p:spPr>
          <a:xfrm>
            <a:off x="9240982" y="4750804"/>
            <a:ext cx="7932712" cy="8386010"/>
          </a:xfrm>
          <a:prstGeom prst="rect">
            <a:avLst/>
          </a:prstGeom>
        </p:spPr>
      </p:pic>
      <p:sp>
        <p:nvSpPr>
          <p:cNvPr id="13" name="文本框 12"/>
          <p:cNvSpPr txBox="1"/>
          <p:nvPr/>
        </p:nvSpPr>
        <p:spPr>
          <a:xfrm>
            <a:off x="17742343" y="4750804"/>
            <a:ext cx="6023522" cy="52679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70000"/>
              </a:lnSpc>
              <a:spcBef>
                <a:spcPts val="0"/>
              </a:spcBef>
              <a:spcAft>
                <a:spcPts val="0"/>
              </a:spcAft>
              <a:buClrTx/>
              <a:buSzTx/>
              <a:buFontTx/>
              <a:buNone/>
            </a:pPr>
            <a:r>
              <a:rPr kumimoji="0" lang="zh-CN" altLang="en-US" sz="28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注意点</a:t>
            </a:r>
            <a:endParaRPr kumimoji="0" lang="en-US" altLang="zh-CN" sz="28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14350" indent="-514350" algn="l">
              <a:lnSpc>
                <a:spcPct val="170000"/>
              </a:lnSpc>
              <a:buFont typeface="Arial" panose="020B0604020202090204" pitchFamily="34" charset="0"/>
              <a:buAutoNum type="arabicPeriod"/>
            </a:pP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API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数据源目前支持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Basic</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Auth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与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No</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Auth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两种认证方式，如相应的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API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接口不支持则这两种认证方式，则需要手动构建请求头参数完成对接。</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endParaRPr>
          </a:p>
          <a:p>
            <a:pPr marL="514350" indent="-514350" algn="l">
              <a:lnSpc>
                <a:spcPct val="170000"/>
              </a:lnSpc>
              <a:buFont typeface="Arial" panose="020B0604020202090204" pitchFamily="34" charset="0"/>
              <a:buAutoNum type="arabicPeriod"/>
            </a:pP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不选默认就是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No</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Auth</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a:t>
            </a:r>
            <a:endPar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631922" y="1901033"/>
            <a:ext cx="12841548" cy="21120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kumimoji="0" lang="en-US" altLang="zh-CN"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API </a:t>
            </a: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数据源需要设置更新方式才能完成数据的抽取，目前支持全量与增量两种更新方式，且支持设置更新频率。</a:t>
            </a:r>
            <a:endPar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5" name="矩形"/>
          <p:cNvSpPr/>
          <p:nvPr/>
        </p:nvSpPr>
        <p:spPr>
          <a:xfrm>
            <a:off x="-21274" y="-7373"/>
            <a:ext cx="5544000"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7" name="DataEase 功能架构"/>
          <p:cNvSpPr txBox="1"/>
          <p:nvPr/>
        </p:nvSpPr>
        <p:spPr>
          <a:xfrm>
            <a:off x="0" y="243788"/>
            <a:ext cx="6487882"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数据源 - API 数据源</a:t>
            </a:r>
            <a:endParaRPr lang="en-US" sz="5000" b="0" dirty="0">
              <a:solidFill>
                <a:srgbClr val="0C7BE0"/>
              </a:solidFill>
              <a:latin typeface="阿里巴巴普惠体 3.0" panose="00020600040101010101" charset="-122"/>
              <a:ea typeface="阿里巴巴普惠体 3.0" panose="00020600040101010101" charset="-122"/>
            </a:endParaRPr>
          </a:p>
        </p:txBody>
      </p:sp>
      <p:sp>
        <p:nvSpPr>
          <p:cNvPr id="13" name="文本框 12"/>
          <p:cNvSpPr txBox="1"/>
          <p:nvPr/>
        </p:nvSpPr>
        <p:spPr>
          <a:xfrm>
            <a:off x="16054070" y="4582795"/>
            <a:ext cx="6487795" cy="5724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l" defTabSz="821690" rtl="0" fontAlgn="auto" latinLnBrk="0" hangingPunct="0">
              <a:lnSpc>
                <a:spcPct val="180000"/>
              </a:lnSpc>
              <a:spcBef>
                <a:spcPts val="0"/>
              </a:spcBef>
              <a:spcAft>
                <a:spcPts val="0"/>
              </a:spcAft>
              <a:buClrTx/>
              <a:buSzTx/>
              <a:buFontTx/>
              <a:buNone/>
            </a:pPr>
            <a:r>
              <a:rPr kumimoji="0" lang="zh-CN" altLang="en-US" sz="28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注意点</a:t>
            </a:r>
            <a:endParaRPr kumimoji="0" lang="en-US" altLang="zh-CN" sz="28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14350" marR="0" indent="-514350" algn="l" defTabSz="821690" rtl="0" fontAlgn="auto" latinLnBrk="0" hangingPunct="0">
              <a:lnSpc>
                <a:spcPct val="180000"/>
              </a:lnSpc>
              <a:spcBef>
                <a:spcPts val="0"/>
              </a:spcBef>
              <a:spcAft>
                <a:spcPts val="0"/>
              </a:spcAft>
              <a:buClrTx/>
              <a:buSzTx/>
              <a:buFont typeface="+mj-lt"/>
              <a:buAutoNum type="arabicPeriod"/>
            </a:pP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全量更新不保留历史数据，每次同步都是全量删除历史数据再全量新增。</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endParaRPr>
          </a:p>
          <a:p>
            <a:pPr marL="514350" marR="0" indent="-514350" algn="l" defTabSz="821690" rtl="0" fontAlgn="auto" latinLnBrk="0" hangingPunct="0">
              <a:lnSpc>
                <a:spcPct val="180000"/>
              </a:lnSpc>
              <a:spcBef>
                <a:spcPts val="0"/>
              </a:spcBef>
              <a:spcAft>
                <a:spcPts val="0"/>
              </a:spcAft>
              <a:buClrTx/>
              <a:buSzTx/>
              <a:buFont typeface="+mj-lt"/>
              <a:buAutoNum type="arabicPeriod"/>
            </a:pPr>
            <a:r>
              <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增量更新会保留历史数据，每次同步时会将接口返回的数据与当前存储的数据做全字段比对，比对不完全一样的即新增。数据默认存在</a:t>
            </a:r>
            <a:r>
              <a:rPr kumimoji="0" lang="en-US" altLang="zh-CN"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MySQL</a:t>
            </a:r>
            <a:r>
              <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中。</a:t>
            </a:r>
            <a:endPar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2" name="图片 1"/>
          <p:cNvPicPr>
            <a:picLocks noChangeAspect="1"/>
          </p:cNvPicPr>
          <p:nvPr/>
        </p:nvPicPr>
        <p:blipFill>
          <a:blip r:embed="rId1"/>
          <a:stretch>
            <a:fillRect/>
          </a:stretch>
        </p:blipFill>
        <p:spPr>
          <a:xfrm>
            <a:off x="1444522" y="4324232"/>
            <a:ext cx="13216348" cy="7368639"/>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bwMode="auto">
          <a:xfrm>
            <a:off x="14043766" y="3529959"/>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功能架构</a:t>
            </a:r>
            <a:r>
              <a:rPr lang="en-US" altLang="zh-CN"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&amp;</a:t>
            </a:r>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工作流程</a:t>
            </a:r>
            <a:endPar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目</a:t>
              </a:r>
              <a:r>
                <a:rPr lang="zh-CN" altLang="en-US"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 </a:t>
              </a:r>
              <a:r>
                <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录</a:t>
              </a:r>
              <a:endPar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grpSp>
      <p:grpSp>
        <p:nvGrpSpPr>
          <p:cNvPr id="29" name="组合 28"/>
          <p:cNvGrpSpPr/>
          <p:nvPr/>
        </p:nvGrpSpPr>
        <p:grpSpPr>
          <a:xfrm>
            <a:off x="13097429" y="4152527"/>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30" name="矩形 29"/>
          <p:cNvSpPr/>
          <p:nvPr/>
        </p:nvSpPr>
        <p:spPr bwMode="auto">
          <a:xfrm>
            <a:off x="11451851" y="3652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mn-ea"/>
              </a:rPr>
              <a:t>01</a:t>
            </a:r>
            <a:endParaRPr lang="en-US" altLang="zh-CN" sz="4800" dirty="0">
              <a:solidFill>
                <a:srgbClr val="0A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nvGrpSpPr>
          <p:cNvPr id="101" name="组合 100"/>
          <p:cNvGrpSpPr/>
          <p:nvPr/>
        </p:nvGrpSpPr>
        <p:grpSpPr>
          <a:xfrm>
            <a:off x="13097429" y="5811602"/>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5" name="矩形 24"/>
          <p:cNvSpPr/>
          <p:nvPr/>
        </p:nvSpPr>
        <p:spPr bwMode="auto">
          <a:xfrm>
            <a:off x="11451851" y="5311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02</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6" name="矩形 25"/>
          <p:cNvSpPr/>
          <p:nvPr/>
        </p:nvSpPr>
        <p:spPr bwMode="auto">
          <a:xfrm>
            <a:off x="14043766" y="5189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GB"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数据源介绍</a:t>
            </a:r>
            <a:endParaRPr lang="zh-CN" altLang="en-GB"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20" name="矩形 19"/>
          <p:cNvSpPr/>
          <p:nvPr/>
        </p:nvSpPr>
        <p:spPr bwMode="auto">
          <a:xfrm>
            <a:off x="11451851" y="6970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A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mn-ea"/>
              </a:rPr>
              <a:t>03</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1" name="矩形 20"/>
          <p:cNvSpPr/>
          <p:nvPr/>
        </p:nvSpPr>
        <p:spPr bwMode="auto">
          <a:xfrm>
            <a:off x="14043766" y="6848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数据集介绍</a:t>
            </a:r>
            <a:endParaRPr lang="zh-CN" altLang="en-US"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sp>
        <p:nvSpPr>
          <p:cNvPr id="15" name="矩形 14"/>
          <p:cNvSpPr/>
          <p:nvPr/>
        </p:nvSpPr>
        <p:spPr bwMode="auto">
          <a:xfrm>
            <a:off x="11451851" y="8629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04</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6" name="矩形 15"/>
          <p:cNvSpPr/>
          <p:nvPr/>
        </p:nvSpPr>
        <p:spPr bwMode="auto">
          <a:xfrm>
            <a:off x="14043766" y="8507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常用数据源</a:t>
            </a:r>
            <a:endPar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grpSp>
        <p:nvGrpSpPr>
          <p:cNvPr id="105" name="组合 104"/>
          <p:cNvGrpSpPr/>
          <p:nvPr/>
        </p:nvGrpSpPr>
        <p:grpSpPr>
          <a:xfrm>
            <a:off x="13097429" y="9135642"/>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8" name="组合 107"/>
          <p:cNvGrpSpPr/>
          <p:nvPr/>
        </p:nvGrpSpPr>
        <p:grpSpPr>
          <a:xfrm>
            <a:off x="13097429" y="7451167"/>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6" name="DataEase-01.png" descr="DataEase-01.png"/>
          <p:cNvPicPr>
            <a:picLocks noChangeAspect="1"/>
          </p:cNvPicPr>
          <p:nvPr/>
        </p:nvPicPr>
        <p:blipFill>
          <a:blip r:embed="rId2" cstate="screen"/>
          <a:stretch>
            <a:fillRect/>
          </a:stretch>
        </p:blipFill>
        <p:spPr>
          <a:xfrm>
            <a:off x="645536" y="386587"/>
            <a:ext cx="3691907" cy="957570"/>
          </a:xfrm>
          <a:prstGeom prst="rect">
            <a:avLst/>
          </a:prstGeom>
          <a:ln w="12700">
            <a:miter lim="400000"/>
            <a:headEnd/>
            <a:tailEnd/>
          </a:ln>
        </p:spPr>
      </p:pic>
      <p:grpSp>
        <p:nvGrpSpPr>
          <p:cNvPr id="4" name="组合 3"/>
          <p:cNvGrpSpPr/>
          <p:nvPr/>
        </p:nvGrpSpPr>
        <p:grpSpPr>
          <a:xfrm>
            <a:off x="13097429" y="4142187"/>
            <a:ext cx="389396" cy="468821"/>
            <a:chOff x="13097429" y="5430602"/>
            <a:chExt cx="389396" cy="468821"/>
          </a:xfrm>
        </p:grpSpPr>
        <p:sp>
          <p:nvSpPr>
            <p:cNvPr id="7" name="任意形状 26"/>
            <p:cNvSpPr/>
            <p:nvPr>
              <p:custDataLst>
                <p:tags r:id="rId3"/>
              </p:custDataLst>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8" name="任意形状 27"/>
            <p:cNvSpPr/>
            <p:nvPr>
              <p:custDataLst>
                <p:tags r:id="rId4"/>
              </p:custDataLst>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02030" y="7406005"/>
            <a:ext cx="22379940" cy="4707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latinLnBrk="0">
              <a:lnSpc>
                <a:spcPct val="150000"/>
              </a:lnSpc>
            </a:pPr>
            <a:r>
              <a:rPr lang="zh-CN" altLang="en-US" sz="3200" b="0" i="0" dirty="0">
                <a:solidFill>
                  <a:srgbClr val="333333"/>
                </a:solidFill>
                <a:effectLst/>
                <a:latin typeface="阿里巴巴普惠体 3.0" panose="00020600040101010101" charset="-122"/>
                <a:ea typeface="阿里巴巴普惠体 3.0" panose="00020600040101010101" charset="-122"/>
              </a:rPr>
              <a:t>指标</a:t>
            </a:r>
            <a:endParaRPr lang="en-US" altLang="zh-CN" sz="3200" b="0" i="0" dirty="0">
              <a:solidFill>
                <a:srgbClr val="333333"/>
              </a:solidFill>
              <a:effectLst/>
              <a:latin typeface="阿里巴巴普惠体 3.0" panose="00020600040101010101" charset="-122"/>
              <a:ea typeface="阿里巴巴普惠体 3.0" panose="00020600040101010101" charset="-122"/>
            </a:endParaRPr>
          </a:p>
          <a:p>
            <a:pPr algn="l" latinLnBrk="0">
              <a:lnSpc>
                <a:spcPct val="150000"/>
              </a:lnSpc>
            </a:pPr>
            <a:endParaRPr lang="en-US" altLang="zh-CN" sz="3200" b="0" i="0" dirty="0">
              <a:solidFill>
                <a:srgbClr val="333333"/>
              </a:solidFill>
              <a:effectLst/>
              <a:latin typeface="阿里巴巴普惠体 3.0" panose="00020600040101010101" charset="-122"/>
              <a:ea typeface="阿里巴巴普惠体 3.0" panose="00020600040101010101" charset="-122"/>
            </a:endParaRPr>
          </a:p>
          <a:p>
            <a:pPr algn="l" latinLnBrk="0">
              <a:lnSpc>
                <a:spcPct val="150000"/>
              </a:lnSpc>
            </a:pPr>
            <a:r>
              <a:rPr lang="zh-CN" altLang="en-US" sz="2400" b="0" i="0" dirty="0">
                <a:solidFill>
                  <a:srgbClr val="333333"/>
                </a:solidFill>
                <a:effectLst/>
                <a:latin typeface="阿里巴巴普惠体 3.0" panose="00020600040101010101" charset="-122"/>
                <a:ea typeface="阿里巴巴普惠体 3.0" panose="00020600040101010101" charset="-122"/>
              </a:rPr>
              <a:t>用于</a:t>
            </a:r>
            <a:r>
              <a:rPr lang="zh-CN" altLang="en-US" sz="2800" i="0" dirty="0">
                <a:solidFill>
                  <a:srgbClr val="333333"/>
                </a:solidFill>
                <a:effectLst/>
                <a:latin typeface="阿里巴巴普惠体 3.0" panose="00020600040101010101" charset="-122"/>
                <a:ea typeface="阿里巴巴普惠体 3.0" panose="00020600040101010101" charset="-122"/>
              </a:rPr>
              <a:t>衡量事物发展程度的单位或方法</a:t>
            </a:r>
            <a:r>
              <a:rPr lang="zh-CN" altLang="en-US" sz="2400" b="0" i="0" dirty="0">
                <a:solidFill>
                  <a:srgbClr val="333333"/>
                </a:solidFill>
                <a:effectLst/>
                <a:latin typeface="阿里巴巴普惠体 3.0" panose="00020600040101010101" charset="-122"/>
                <a:ea typeface="阿里巴巴普惠体 3.0" panose="00020600040101010101" charset="-122"/>
              </a:rPr>
              <a:t>，它还有个</a:t>
            </a:r>
            <a:r>
              <a:rPr lang="en-GB" altLang="zh-CN" sz="2400" b="0" i="0" dirty="0">
                <a:solidFill>
                  <a:srgbClr val="333333"/>
                </a:solidFill>
                <a:effectLst/>
                <a:latin typeface="阿里巴巴普惠体 3.0" panose="00020600040101010101" charset="-122"/>
                <a:ea typeface="阿里巴巴普惠体 3.0" panose="00020600040101010101" charset="-122"/>
              </a:rPr>
              <a:t>IT</a:t>
            </a:r>
            <a:r>
              <a:rPr lang="zh-CN" altLang="en-US" sz="2400" b="0" i="0" dirty="0">
                <a:solidFill>
                  <a:srgbClr val="333333"/>
                </a:solidFill>
                <a:effectLst/>
                <a:latin typeface="阿里巴巴普惠体 3.0" panose="00020600040101010101" charset="-122"/>
                <a:ea typeface="阿里巴巴普惠体 3.0" panose="00020600040101010101" charset="-122"/>
              </a:rPr>
              <a:t>上常用的名字，</a:t>
            </a:r>
            <a:r>
              <a:rPr lang="zh-CN" altLang="en-US" sz="2800" i="0" dirty="0">
                <a:solidFill>
                  <a:srgbClr val="333333"/>
                </a:solidFill>
                <a:effectLst/>
                <a:latin typeface="阿里巴巴普惠体 3.0" panose="00020600040101010101" charset="-122"/>
                <a:ea typeface="阿里巴巴普惠体 3.0" panose="00020600040101010101" charset="-122"/>
              </a:rPr>
              <a:t>也就是度量</a:t>
            </a:r>
            <a:r>
              <a:rPr lang="zh-CN" altLang="en-US" sz="2400" b="0" i="0" dirty="0">
                <a:solidFill>
                  <a:srgbClr val="333333"/>
                </a:solidFill>
                <a:effectLst/>
                <a:latin typeface="阿里巴巴普惠体 3.0" panose="00020600040101010101" charset="-122"/>
                <a:ea typeface="阿里巴巴普惠体 3.0" panose="00020600040101010101" charset="-122"/>
              </a:rPr>
              <a:t>。例如：人口数、</a:t>
            </a:r>
            <a:r>
              <a:rPr lang="en-GB" altLang="zh-CN" sz="2400" b="0" i="0" dirty="0">
                <a:solidFill>
                  <a:srgbClr val="333333"/>
                </a:solidFill>
                <a:effectLst/>
                <a:latin typeface="阿里巴巴普惠体 3.0" panose="00020600040101010101" charset="-122"/>
                <a:ea typeface="阿里巴巴普惠体 3.0" panose="00020600040101010101" charset="-122"/>
              </a:rPr>
              <a:t>GDP</a:t>
            </a:r>
            <a:r>
              <a:rPr lang="zh-CN" altLang="en-GB" sz="2400" b="0" i="0" dirty="0">
                <a:solidFill>
                  <a:srgbClr val="333333"/>
                </a:solidFill>
                <a:effectLst/>
                <a:latin typeface="阿里巴巴普惠体 3.0" panose="00020600040101010101" charset="-122"/>
                <a:ea typeface="阿里巴巴普惠体 3.0" panose="00020600040101010101" charset="-122"/>
              </a:rPr>
              <a:t>、</a:t>
            </a:r>
            <a:r>
              <a:rPr lang="zh-CN" altLang="en-US" sz="2400" b="0" i="0" dirty="0">
                <a:solidFill>
                  <a:srgbClr val="333333"/>
                </a:solidFill>
                <a:effectLst/>
                <a:latin typeface="阿里巴巴普惠体 3.0" panose="00020600040101010101" charset="-122"/>
                <a:ea typeface="阿里巴巴普惠体 3.0" panose="00020600040101010101" charset="-122"/>
              </a:rPr>
              <a:t>收入、用户数、利润率、留存率、覆盖率等。很多公司都有自己的 </a:t>
            </a:r>
            <a:r>
              <a:rPr lang="en-GB" altLang="zh-CN" sz="2400" b="0" i="0" dirty="0">
                <a:solidFill>
                  <a:srgbClr val="333333"/>
                </a:solidFill>
                <a:effectLst/>
                <a:latin typeface="阿里巴巴普惠体 3.0" panose="00020600040101010101" charset="-122"/>
                <a:ea typeface="阿里巴巴普惠体 3.0" panose="00020600040101010101" charset="-122"/>
              </a:rPr>
              <a:t>KPI</a:t>
            </a:r>
            <a:r>
              <a:rPr lang="zh-CN" altLang="en-US" sz="2400" b="0" i="0" dirty="0">
                <a:solidFill>
                  <a:srgbClr val="333333"/>
                </a:solidFill>
                <a:effectLst/>
                <a:latin typeface="阿里巴巴普惠体 3.0" panose="00020600040101010101" charset="-122"/>
                <a:ea typeface="阿里巴巴普惠体 3.0" panose="00020600040101010101" charset="-122"/>
              </a:rPr>
              <a:t> 指标体系，就是通过几个关键指标来衡量公司业务运营情况的好坏。</a:t>
            </a:r>
            <a:endParaRPr lang="zh-CN" altLang="en-US" sz="2400" b="0" i="0" dirty="0">
              <a:solidFill>
                <a:srgbClr val="333333"/>
              </a:solidFill>
              <a:effectLst/>
              <a:latin typeface="阿里巴巴普惠体 3.0" panose="00020600040101010101" charset="-122"/>
              <a:ea typeface="阿里巴巴普惠体 3.0" panose="00020600040101010101" charset="-122"/>
            </a:endParaRPr>
          </a:p>
          <a:p>
            <a:pPr algn="l" latinLnBrk="0">
              <a:lnSpc>
                <a:spcPct val="150000"/>
              </a:lnSpc>
            </a:pPr>
            <a:r>
              <a:rPr lang="zh-CN" altLang="en-US" sz="2400" b="0" i="0" dirty="0">
                <a:solidFill>
                  <a:srgbClr val="333333"/>
                </a:solidFill>
                <a:effectLst/>
                <a:latin typeface="阿里巴巴普惠体 3.0" panose="00020600040101010101" charset="-122"/>
                <a:ea typeface="阿里巴巴普惠体 3.0" panose="00020600040101010101" charset="-122"/>
              </a:rPr>
              <a:t>指标</a:t>
            </a:r>
            <a:r>
              <a:rPr lang="zh-CN" altLang="en-US" sz="2800" i="0" dirty="0">
                <a:solidFill>
                  <a:srgbClr val="333333"/>
                </a:solidFill>
                <a:effectLst/>
                <a:latin typeface="阿里巴巴普惠体 3.0" panose="00020600040101010101" charset="-122"/>
                <a:ea typeface="阿里巴巴普惠体 3.0" panose="00020600040101010101" charset="-122"/>
              </a:rPr>
              <a:t>需要经过加和、平均等汇总计算方式得到</a:t>
            </a:r>
            <a:r>
              <a:rPr lang="zh-CN" altLang="en-US" sz="2400" b="0" i="0" dirty="0">
                <a:solidFill>
                  <a:srgbClr val="333333"/>
                </a:solidFill>
                <a:effectLst/>
                <a:latin typeface="阿里巴巴普惠体 3.0" panose="00020600040101010101" charset="-122"/>
                <a:ea typeface="阿里巴巴普惠体 3.0" panose="00020600040101010101" charset="-122"/>
              </a:rPr>
              <a:t>，并且是</a:t>
            </a:r>
            <a:r>
              <a:rPr lang="zh-CN" altLang="en-US" sz="2800" i="0" dirty="0">
                <a:solidFill>
                  <a:srgbClr val="333333"/>
                </a:solidFill>
                <a:effectLst/>
                <a:latin typeface="阿里巴巴普惠体 3.0" panose="00020600040101010101" charset="-122"/>
                <a:ea typeface="阿里巴巴普惠体 3.0" panose="00020600040101010101" charset="-122"/>
              </a:rPr>
              <a:t>需要在一定的前提条件进行汇总计算</a:t>
            </a:r>
            <a:r>
              <a:rPr lang="zh-CN" altLang="en-US" sz="2400" b="0" i="0" dirty="0">
                <a:solidFill>
                  <a:srgbClr val="333333"/>
                </a:solidFill>
                <a:effectLst/>
                <a:latin typeface="阿里巴巴普惠体 3.0" panose="00020600040101010101" charset="-122"/>
                <a:ea typeface="阿里巴巴普惠体 3.0" panose="00020600040101010101" charset="-122"/>
              </a:rPr>
              <a:t>，如时间、地点、范围，也就是我们常说的统计口径与范围。</a:t>
            </a:r>
            <a:endParaRPr lang="zh-CN" altLang="en-US" sz="2400" b="0" i="0" dirty="0">
              <a:solidFill>
                <a:srgbClr val="333333"/>
              </a:solidFill>
              <a:effectLst/>
              <a:latin typeface="阿里巴巴普惠体 3.0" panose="00020600040101010101" charset="-122"/>
              <a:ea typeface="阿里巴巴普惠体 3.0" panose="00020600040101010101" charset="-122"/>
            </a:endParaRPr>
          </a:p>
          <a:p>
            <a:pPr algn="l" latinLnBrk="0">
              <a:lnSpc>
                <a:spcPct val="150000"/>
              </a:lnSpc>
            </a:pPr>
            <a:r>
              <a:rPr lang="zh-CN" altLang="en-US" sz="2400" b="0" i="0" dirty="0">
                <a:solidFill>
                  <a:srgbClr val="333333"/>
                </a:solidFill>
                <a:effectLst/>
                <a:latin typeface="阿里巴巴普惠体 3.0" panose="00020600040101010101" charset="-122"/>
                <a:ea typeface="阿里巴巴普惠体 3.0" panose="00020600040101010101" charset="-122"/>
              </a:rPr>
              <a:t>指标可以分为</a:t>
            </a:r>
            <a:r>
              <a:rPr lang="zh-CN" altLang="en-US" sz="2800" i="0" dirty="0">
                <a:solidFill>
                  <a:srgbClr val="333333"/>
                </a:solidFill>
                <a:effectLst/>
                <a:latin typeface="阿里巴巴普惠体 3.0" panose="00020600040101010101" charset="-122"/>
                <a:ea typeface="阿里巴巴普惠体 3.0" panose="00020600040101010101" charset="-122"/>
              </a:rPr>
              <a:t>绝对数指标和相对数指标</a:t>
            </a:r>
            <a:r>
              <a:rPr lang="zh-CN" altLang="en-US" sz="2400" b="0" i="0" dirty="0">
                <a:solidFill>
                  <a:srgbClr val="333333"/>
                </a:solidFill>
                <a:effectLst/>
                <a:latin typeface="阿里巴巴普惠体 3.0" panose="00020600040101010101" charset="-122"/>
                <a:ea typeface="阿里巴巴普惠体 3.0" panose="00020600040101010101" charset="-122"/>
              </a:rPr>
              <a:t>，绝对数指标反映的是</a:t>
            </a:r>
            <a:r>
              <a:rPr lang="zh-CN" altLang="en-US" sz="2800" i="0" dirty="0">
                <a:solidFill>
                  <a:srgbClr val="333333"/>
                </a:solidFill>
                <a:effectLst/>
                <a:latin typeface="阿里巴巴普惠体 3.0" panose="00020600040101010101" charset="-122"/>
                <a:ea typeface="阿里巴巴普惠体 3.0" panose="00020600040101010101" charset="-122"/>
              </a:rPr>
              <a:t>规模大小的指标</a:t>
            </a:r>
            <a:r>
              <a:rPr lang="zh-CN" altLang="en-US" sz="2400" b="0" i="0" dirty="0">
                <a:solidFill>
                  <a:srgbClr val="333333"/>
                </a:solidFill>
                <a:effectLst/>
                <a:latin typeface="阿里巴巴普惠体 3.0" panose="00020600040101010101" charset="-122"/>
                <a:ea typeface="阿里巴巴普惠体 3.0" panose="00020600040101010101" charset="-122"/>
              </a:rPr>
              <a:t>，如人口数、</a:t>
            </a:r>
            <a:r>
              <a:rPr lang="en-GB" altLang="zh-CN" sz="2400" b="0" i="0" dirty="0">
                <a:solidFill>
                  <a:srgbClr val="333333"/>
                </a:solidFill>
                <a:effectLst/>
                <a:latin typeface="阿里巴巴普惠体 3.0" panose="00020600040101010101" charset="-122"/>
                <a:ea typeface="阿里巴巴普惠体 3.0" panose="00020600040101010101" charset="-122"/>
              </a:rPr>
              <a:t>GDP</a:t>
            </a:r>
            <a:r>
              <a:rPr lang="zh-CN" altLang="en-GB" sz="2400" b="0" i="0" dirty="0">
                <a:solidFill>
                  <a:srgbClr val="333333"/>
                </a:solidFill>
                <a:effectLst/>
                <a:latin typeface="阿里巴巴普惠体 3.0" panose="00020600040101010101" charset="-122"/>
                <a:ea typeface="阿里巴巴普惠体 3.0" panose="00020600040101010101" charset="-122"/>
              </a:rPr>
              <a:t>、</a:t>
            </a:r>
            <a:r>
              <a:rPr lang="zh-CN" altLang="en-US" sz="2400" b="0" i="0" dirty="0">
                <a:solidFill>
                  <a:srgbClr val="333333"/>
                </a:solidFill>
                <a:effectLst/>
                <a:latin typeface="阿里巴巴普惠体 3.0" panose="00020600040101010101" charset="-122"/>
                <a:ea typeface="阿里巴巴普惠体 3.0" panose="00020600040101010101" charset="-122"/>
              </a:rPr>
              <a:t>收入、用户数，而相对数指标主要用来反映</a:t>
            </a:r>
            <a:r>
              <a:rPr lang="zh-CN" altLang="en-US" sz="2800" i="0" dirty="0">
                <a:solidFill>
                  <a:srgbClr val="333333"/>
                </a:solidFill>
                <a:effectLst/>
                <a:latin typeface="阿里巴巴普惠体 3.0" panose="00020600040101010101" charset="-122"/>
                <a:ea typeface="阿里巴巴普惠体 3.0" panose="00020600040101010101" charset="-122"/>
              </a:rPr>
              <a:t>质量好坏的指标</a:t>
            </a:r>
            <a:r>
              <a:rPr lang="zh-CN" altLang="en-US" sz="2400" b="0" i="0" dirty="0">
                <a:solidFill>
                  <a:srgbClr val="333333"/>
                </a:solidFill>
                <a:effectLst/>
                <a:latin typeface="阿里巴巴普惠体 3.0" panose="00020600040101010101" charset="-122"/>
                <a:ea typeface="阿里巴巴普惠体 3.0" panose="00020600040101010101" charset="-122"/>
              </a:rPr>
              <a:t>，如利润率、留存率、覆盖率等。我们分析一个事物发展程度就可以从数量跟质量两个角度入手分析，以全面衡量事物发展程度。</a:t>
            </a:r>
            <a:endParaRPr lang="zh-CN" altLang="en-US" sz="2400" b="0" i="0" dirty="0">
              <a:solidFill>
                <a:srgbClr val="333333"/>
              </a:solidFill>
              <a:effectLst/>
              <a:latin typeface="阿里巴巴普惠体 3.0" panose="00020600040101010101" charset="-122"/>
              <a:ea typeface="阿里巴巴普惠体 3.0" panose="00020600040101010101" charset="-122"/>
            </a:endParaRPr>
          </a:p>
        </p:txBody>
      </p:sp>
      <p:sp>
        <p:nvSpPr>
          <p:cNvPr id="7" name="文本框 6"/>
          <p:cNvSpPr txBox="1"/>
          <p:nvPr/>
        </p:nvSpPr>
        <p:spPr>
          <a:xfrm>
            <a:off x="1002030" y="1677188"/>
            <a:ext cx="22379940" cy="4431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b="0">
                <a:solidFill>
                  <a:srgbClr val="333333"/>
                </a:solidFill>
                <a:latin typeface="微软雅黑" charset="-122"/>
                <a:ea typeface="微软雅黑" charset="-122"/>
              </a:defRPr>
            </a:lvl1pPr>
          </a:lstStyle>
          <a:p>
            <a:pPr>
              <a:lnSpc>
                <a:spcPct val="150000"/>
              </a:lnSpc>
            </a:pPr>
            <a:r>
              <a:rPr lang="zh-CN" altLang="en-US" dirty="0">
                <a:latin typeface="阿里巴巴普惠体 3.0" panose="00020600040101010101" charset="-122"/>
                <a:ea typeface="阿里巴巴普惠体 3.0" panose="00020600040101010101" charset="-122"/>
              </a:rPr>
              <a:t>维度</a:t>
            </a:r>
            <a:endParaRPr lang="en-US" altLang="zh-CN" dirty="0">
              <a:latin typeface="阿里巴巴普惠体 3.0" panose="00020600040101010101" charset="-122"/>
              <a:ea typeface="阿里巴巴普惠体 3.0" panose="00020600040101010101" charset="-122"/>
            </a:endParaRPr>
          </a:p>
          <a:p>
            <a:pPr>
              <a:lnSpc>
                <a:spcPct val="150000"/>
              </a:lnSpc>
            </a:pPr>
            <a:endParaRPr lang="en-US" altLang="zh-CN" dirty="0">
              <a:latin typeface="阿里巴巴普惠体 3.0" panose="00020600040101010101" charset="-122"/>
              <a:ea typeface="阿里巴巴普惠体 3.0" panose="00020600040101010101" charset="-122"/>
            </a:endParaRPr>
          </a:p>
          <a:p>
            <a:pPr>
              <a:lnSpc>
                <a:spcPct val="150000"/>
              </a:lnSpc>
            </a:pPr>
            <a:r>
              <a:rPr lang="zh-CN" altLang="en-US" sz="2400" dirty="0">
                <a:latin typeface="阿里巴巴普惠体 3.0" panose="00020600040101010101" charset="-122"/>
                <a:ea typeface="阿里巴巴普惠体 3.0" panose="00020600040101010101" charset="-122"/>
              </a:rPr>
              <a:t>是</a:t>
            </a:r>
            <a:r>
              <a:rPr lang="zh-CN" altLang="en-US" sz="2800" b="1" dirty="0">
                <a:latin typeface="阿里巴巴普惠体 3.0" panose="00020600040101010101" charset="-122"/>
                <a:ea typeface="阿里巴巴普惠体 3.0" panose="00020600040101010101" charset="-122"/>
              </a:rPr>
              <a:t>事物或现象的某种特征</a:t>
            </a:r>
            <a:r>
              <a:rPr lang="zh-CN" altLang="en-US" sz="2400" dirty="0">
                <a:latin typeface="阿里巴巴普惠体 3.0" panose="00020600040101010101" charset="-122"/>
                <a:ea typeface="阿里巴巴普惠体 3.0" panose="00020600040101010101" charset="-122"/>
              </a:rPr>
              <a:t>，如性别、地区、时间等都是维度。其中时间是一种常用、特殊的维度，通过时间前后的对比，就可以知道事物的发展是好了还是坏了，如用户数环比上月增长</a:t>
            </a:r>
            <a:r>
              <a:rPr lang="en-US" altLang="zh-CN" sz="2400" dirty="0">
                <a:latin typeface="阿里巴巴普惠体 3.0" panose="00020600040101010101" charset="-122"/>
                <a:ea typeface="阿里巴巴普惠体 3.0" panose="00020600040101010101" charset="-122"/>
              </a:rPr>
              <a:t>10%</a:t>
            </a:r>
            <a:r>
              <a:rPr lang="zh-CN" altLang="en-US" sz="2400" dirty="0">
                <a:latin typeface="阿里巴巴普惠体 3.0" panose="00020600040101010101" charset="-122"/>
                <a:ea typeface="阿里巴巴普惠体 3.0" panose="00020600040101010101" charset="-122"/>
              </a:rPr>
              <a:t>、同比去年同期增长</a:t>
            </a:r>
            <a:r>
              <a:rPr lang="en-US" altLang="zh-CN" sz="2400" dirty="0">
                <a:latin typeface="阿里巴巴普惠体 3.0" panose="00020600040101010101" charset="-122"/>
                <a:ea typeface="阿里巴巴普惠体 3.0" panose="00020600040101010101" charset="-122"/>
              </a:rPr>
              <a:t>20%</a:t>
            </a:r>
            <a:r>
              <a:rPr lang="zh-CN" altLang="en-US" sz="2400" dirty="0">
                <a:latin typeface="阿里巴巴普惠体 3.0" panose="00020600040101010101" charset="-122"/>
                <a:ea typeface="阿里巴巴普惠体 3.0" panose="00020600040101010101" charset="-122"/>
              </a:rPr>
              <a:t>，这就是时间上的对比，也称为纵比</a:t>
            </a:r>
            <a:r>
              <a:rPr lang="en-US" altLang="zh-CN" sz="2400" dirty="0">
                <a:latin typeface="阿里巴巴普惠体 3.0" panose="00020600040101010101" charset="-122"/>
                <a:ea typeface="阿里巴巴普惠体 3.0" panose="00020600040101010101" charset="-122"/>
              </a:rPr>
              <a:t>;</a:t>
            </a:r>
            <a:endParaRPr lang="en-US" altLang="zh-CN" sz="2400" dirty="0">
              <a:latin typeface="阿里巴巴普惠体 3.0" panose="00020600040101010101" charset="-122"/>
              <a:ea typeface="阿里巴巴普惠体 3.0" panose="00020600040101010101" charset="-122"/>
            </a:endParaRPr>
          </a:p>
          <a:p>
            <a:pPr>
              <a:lnSpc>
                <a:spcPct val="150000"/>
              </a:lnSpc>
            </a:pPr>
            <a:r>
              <a:rPr lang="zh-CN" altLang="en-US" sz="2400" dirty="0">
                <a:latin typeface="阿里巴巴普惠体 3.0" panose="00020600040101010101" charset="-122"/>
                <a:ea typeface="阿里巴巴普惠体 3.0" panose="00020600040101010101" charset="-122"/>
              </a:rPr>
              <a:t>另一个比较就是横比，如不同国家人口数、</a:t>
            </a:r>
            <a:r>
              <a:rPr lang="en-GB" altLang="zh-CN" sz="2400" dirty="0">
                <a:latin typeface="阿里巴巴普惠体 3.0" panose="00020600040101010101" charset="-122"/>
                <a:ea typeface="阿里巴巴普惠体 3.0" panose="00020600040101010101" charset="-122"/>
              </a:rPr>
              <a:t>GDP</a:t>
            </a:r>
            <a:r>
              <a:rPr lang="zh-CN" altLang="en-US" sz="2400" dirty="0">
                <a:latin typeface="阿里巴巴普惠体 3.0" panose="00020600040101010101" charset="-122"/>
                <a:ea typeface="阿里巴巴普惠体 3.0" panose="00020600040101010101" charset="-122"/>
              </a:rPr>
              <a:t>的比较，不同省份收入、用户数的比较、不同公司、不同部门之间的比较，这些都是同级单位之间的比较，简称横比</a:t>
            </a:r>
            <a:r>
              <a:rPr lang="en-US" altLang="zh-CN" sz="2400" dirty="0">
                <a:latin typeface="阿里巴巴普惠体 3.0" panose="00020600040101010101" charset="-122"/>
                <a:ea typeface="阿里巴巴普惠体 3.0" panose="00020600040101010101" charset="-122"/>
              </a:rPr>
              <a:t>;</a:t>
            </a:r>
            <a:endParaRPr lang="en-US" altLang="zh-CN" sz="2400" dirty="0">
              <a:latin typeface="阿里巴巴普惠体 3.0" panose="00020600040101010101" charset="-122"/>
              <a:ea typeface="阿里巴巴普惠体 3.0" panose="00020600040101010101" charset="-122"/>
            </a:endParaRPr>
          </a:p>
          <a:p>
            <a:pPr>
              <a:lnSpc>
                <a:spcPct val="150000"/>
              </a:lnSpc>
            </a:pPr>
            <a:r>
              <a:rPr lang="zh-CN" altLang="en-US" sz="2400" dirty="0">
                <a:latin typeface="阿里巴巴普惠体 3.0" panose="00020600040101010101" charset="-122"/>
                <a:ea typeface="阿里巴巴普惠体 3.0" panose="00020600040101010101" charset="-122"/>
              </a:rPr>
              <a:t>维度可以分为</a:t>
            </a:r>
            <a:r>
              <a:rPr lang="zh-CN" altLang="en-US" sz="2800" b="1" dirty="0">
                <a:latin typeface="阿里巴巴普惠体 3.0" panose="00020600040101010101" charset="-122"/>
                <a:ea typeface="阿里巴巴普惠体 3.0" panose="00020600040101010101" charset="-122"/>
              </a:rPr>
              <a:t>定性维度跟定量维度</a:t>
            </a:r>
            <a:r>
              <a:rPr lang="zh-CN" altLang="en-US" sz="2400" dirty="0">
                <a:latin typeface="阿里巴巴普惠体 3.0" panose="00020600040101010101" charset="-122"/>
                <a:ea typeface="阿里巴巴普惠体 3.0" panose="00020600040101010101" charset="-122"/>
              </a:rPr>
              <a:t>，也就是根据数据类型来划分，</a:t>
            </a:r>
            <a:r>
              <a:rPr lang="zh-CN" altLang="en-US" sz="2800" b="1" dirty="0">
                <a:latin typeface="阿里巴巴普惠体 3.0" panose="00020600040101010101" charset="-122"/>
                <a:ea typeface="阿里巴巴普惠体 3.0" panose="00020600040101010101" charset="-122"/>
              </a:rPr>
              <a:t>数据类型为字符型</a:t>
            </a:r>
            <a:r>
              <a:rPr lang="en-US" altLang="zh-CN" sz="2800" b="1" dirty="0">
                <a:latin typeface="阿里巴巴普惠体 3.0" panose="00020600040101010101" charset="-122"/>
                <a:ea typeface="阿里巴巴普惠体 3.0" panose="00020600040101010101" charset="-122"/>
              </a:rPr>
              <a:t>(</a:t>
            </a:r>
            <a:r>
              <a:rPr lang="zh-CN" altLang="en-US" sz="2800" b="1" dirty="0">
                <a:latin typeface="阿里巴巴普惠体 3.0" panose="00020600040101010101" charset="-122"/>
                <a:ea typeface="阿里巴巴普惠体 3.0" panose="00020600040101010101" charset="-122"/>
              </a:rPr>
              <a:t>文本型</a:t>
            </a:r>
            <a:r>
              <a:rPr lang="en-US" altLang="zh-CN" sz="2800" b="1" dirty="0">
                <a:latin typeface="阿里巴巴普惠体 3.0" panose="00020600040101010101" charset="-122"/>
                <a:ea typeface="阿里巴巴普惠体 3.0" panose="00020600040101010101" charset="-122"/>
              </a:rPr>
              <a:t>)</a:t>
            </a:r>
            <a:r>
              <a:rPr lang="zh-CN" altLang="en-US" sz="2800" b="1" dirty="0">
                <a:latin typeface="阿里巴巴普惠体 3.0" panose="00020600040101010101" charset="-122"/>
                <a:ea typeface="阿里巴巴普惠体 3.0" panose="00020600040101010101" charset="-122"/>
              </a:rPr>
              <a:t>数据</a:t>
            </a:r>
            <a:r>
              <a:rPr lang="zh-CN" altLang="en-US" sz="2400" dirty="0">
                <a:latin typeface="阿里巴巴普惠体 3.0" panose="00020600040101010101" charset="-122"/>
                <a:ea typeface="阿里巴巴普惠体 3.0" panose="00020600040101010101" charset="-122"/>
              </a:rPr>
              <a:t>，就是定性维度，如地区、性别都是定性维度</a:t>
            </a:r>
            <a:r>
              <a:rPr lang="en-US" altLang="zh-CN" sz="2400" dirty="0">
                <a:latin typeface="阿里巴巴普惠体 3.0" panose="00020600040101010101" charset="-122"/>
                <a:ea typeface="阿里巴巴普惠体 3.0" panose="00020600040101010101" charset="-122"/>
              </a:rPr>
              <a:t>;</a:t>
            </a:r>
            <a:r>
              <a:rPr lang="zh-CN" altLang="en-US" sz="2400" dirty="0">
                <a:latin typeface="阿里巴巴普惠体 3.0" panose="00020600040101010101" charset="-122"/>
                <a:ea typeface="阿里巴巴普惠体 3.0" panose="00020600040101010101" charset="-122"/>
              </a:rPr>
              <a:t>数据类型为数值型数据的，就为定量维度，如收入、年龄、消费等，一般我们对定量维度需要做数值分组处理，也就是数值型数据离散化，这样做的目的是为了使规律更加明 显，因为分组越细，规律就越不明显，最后细到成最原始的流水数据，那就无规律可循。</a:t>
            </a:r>
            <a:endParaRPr lang="zh-CN" altLang="en-US" sz="2400" dirty="0">
              <a:latin typeface="阿里巴巴普惠体 3.0" panose="00020600040101010101" charset="-122"/>
              <a:ea typeface="阿里巴巴普惠体 3.0" panose="00020600040101010101" charset="-122"/>
            </a:endParaRPr>
          </a:p>
        </p:txBody>
      </p:sp>
      <p:pic>
        <p:nvPicPr>
          <p:cNvPr id="8" name="图片 7"/>
          <p:cNvPicPr>
            <a:picLocks noChangeAspect="1"/>
          </p:cNvPicPr>
          <p:nvPr/>
        </p:nvPicPr>
        <p:blipFill rotWithShape="1">
          <a:blip r:embed="rId1"/>
          <a:srcRect r="15142" b="-3267"/>
          <a:stretch>
            <a:fillRect/>
          </a:stretch>
        </p:blipFill>
        <p:spPr>
          <a:xfrm>
            <a:off x="2462646" y="7155855"/>
            <a:ext cx="1253459" cy="1275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2"/>
          <a:stretch>
            <a:fillRect/>
          </a:stretch>
        </p:blipFill>
        <p:spPr>
          <a:xfrm>
            <a:off x="2576946" y="1474588"/>
            <a:ext cx="1024860" cy="1163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DataEase 核心概念"/>
          <p:cNvSpPr txBox="1"/>
          <p:nvPr/>
        </p:nvSpPr>
        <p:spPr>
          <a:xfrm>
            <a:off x="0" y="254745"/>
            <a:ext cx="2598219"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algn="l" defTabSz="914400" rtl="0" eaLnBrk="1" fontAlgn="auto" latinLnBrk="0" hangingPunct="0">
              <a:lnSpc>
                <a:spcPct val="100000"/>
              </a:lnSpc>
              <a:spcBef>
                <a:spcPts val="0"/>
              </a:spcBef>
              <a:spcAft>
                <a:spcPts val="0"/>
              </a:spcAft>
              <a:buClrTx/>
              <a:buSzTx/>
              <a:buFontTx/>
              <a:buNone/>
            </a:pPr>
            <a:r>
              <a:rPr kumimoji="0" lang="en-US" sz="5000" b="0" u="none" strike="noStrike" kern="0" cap="none" spc="0" normalizeH="0" baseline="0" dirty="0">
                <a:ln>
                  <a:noFill/>
                </a:ln>
                <a:solidFill>
                  <a:srgbClr val="0C7BE0"/>
                </a:solidFill>
                <a:effectLst/>
                <a:uFillTx/>
                <a:latin typeface="阿里巴巴普惠体 3.0" panose="00020600040101010101" charset="-122"/>
                <a:ea typeface="阿里巴巴普惠体 3.0" panose="00020600040101010101" charset="-122"/>
                <a:sym typeface="Helvetica Neue" panose="02000503000000020004"/>
              </a:rPr>
              <a:t>相关术语</a:t>
            </a:r>
            <a:endParaRPr kumimoji="0" lang="en-US" sz="5000" b="0" u="none" strike="noStrike" kern="0" cap="none" spc="0" normalizeH="0" baseline="0" dirty="0">
              <a:ln>
                <a:noFill/>
              </a:ln>
              <a:solidFill>
                <a:srgbClr val="0C7BE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0" name="矩形"/>
          <p:cNvSpPr/>
          <p:nvPr/>
        </p:nvSpPr>
        <p:spPr>
          <a:xfrm>
            <a:off x="-21273" y="-9452"/>
            <a:ext cx="2520000"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Calibri"/>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68" y="0"/>
            <a:ext cx="3780000"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 name="DataEase 功能架构"/>
          <p:cNvSpPr txBox="1"/>
          <p:nvPr/>
        </p:nvSpPr>
        <p:spPr>
          <a:xfrm>
            <a:off x="0" y="239129"/>
            <a:ext cx="14249234"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单Excel/单表</a:t>
            </a:r>
            <a:endParaRPr lang="en-US" sz="5000" b="0" dirty="0">
              <a:solidFill>
                <a:srgbClr val="0C7BE0"/>
              </a:solidFill>
              <a:latin typeface="阿里巴巴普惠体 3.0" panose="00020600040101010101" charset="-122"/>
              <a:ea typeface="阿里巴巴普惠体 3.0" panose="00020600040101010101" charset="-122"/>
            </a:endParaRPr>
          </a:p>
        </p:txBody>
      </p:sp>
      <p:pic>
        <p:nvPicPr>
          <p:cNvPr id="2" name="图片 1"/>
          <p:cNvPicPr>
            <a:picLocks noChangeAspect="1"/>
          </p:cNvPicPr>
          <p:nvPr/>
        </p:nvPicPr>
        <p:blipFill>
          <a:blip r:embed="rId1"/>
          <a:stretch>
            <a:fillRect/>
          </a:stretch>
        </p:blipFill>
        <p:spPr>
          <a:xfrm>
            <a:off x="966537" y="2924590"/>
            <a:ext cx="13602105" cy="8625725"/>
          </a:xfrm>
          <a:prstGeom prst="rect">
            <a:avLst/>
          </a:prstGeom>
        </p:spPr>
      </p:pic>
      <p:sp>
        <p:nvSpPr>
          <p:cNvPr id="4" name="文本框 3"/>
          <p:cNvSpPr txBox="1"/>
          <p:nvPr/>
        </p:nvSpPr>
        <p:spPr>
          <a:xfrm>
            <a:off x="966537" y="1411714"/>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b="0" dirty="0">
                <a:solidFill>
                  <a:schemeClr val="tx1">
                    <a:lumMod val="85000"/>
                    <a:lumOff val="15000"/>
                  </a:schemeClr>
                </a:solidFill>
                <a:latin typeface="阿里巴巴普惠体 3.0" panose="00020600040101010101" charset="-122"/>
                <a:ea typeface="阿里巴巴普惠体 3.0" panose="00020600040101010101" charset="-122"/>
              </a:rPr>
              <a:t>拖拽单 </a:t>
            </a:r>
            <a:r>
              <a:rPr lang="en-US" altLang="zh-CN" b="0" dirty="0">
                <a:solidFill>
                  <a:schemeClr val="tx1">
                    <a:lumMod val="85000"/>
                    <a:lumOff val="15000"/>
                  </a:schemeClr>
                </a:solidFill>
                <a:latin typeface="阿里巴巴普惠体 3.0" panose="00020600040101010101" charset="-122"/>
                <a:ea typeface="阿里巴巴普惠体 3.0" panose="00020600040101010101" charset="-122"/>
              </a:rPr>
              <a:t>Excel</a:t>
            </a:r>
            <a:r>
              <a:rPr lang="zh-CN" altLang="en-US" b="0" dirty="0">
                <a:solidFill>
                  <a:schemeClr val="tx1">
                    <a:lumMod val="85000"/>
                    <a:lumOff val="15000"/>
                  </a:schemeClr>
                </a:solidFill>
                <a:latin typeface="阿里巴巴普惠体 3.0" panose="00020600040101010101" charset="-122"/>
                <a:ea typeface="阿里巴巴普惠体 3.0" panose="00020600040101010101" charset="-122"/>
              </a:rPr>
              <a:t> 、单</a:t>
            </a:r>
            <a:r>
              <a:rPr lang="en-US" altLang="zh-CN" b="0" dirty="0">
                <a:solidFill>
                  <a:schemeClr val="tx1">
                    <a:lumMod val="85000"/>
                    <a:lumOff val="15000"/>
                  </a:schemeClr>
                </a:solidFill>
                <a:latin typeface="阿里巴巴普惠体 3.0" panose="00020600040101010101" charset="-122"/>
                <a:ea typeface="阿里巴巴普惠体 3.0" panose="00020600040101010101" charset="-122"/>
              </a:rPr>
              <a:t> MySQL </a:t>
            </a:r>
            <a:r>
              <a:rPr lang="zh-CN" altLang="en-US" b="0" dirty="0">
                <a:solidFill>
                  <a:schemeClr val="tx1">
                    <a:lumMod val="85000"/>
                    <a:lumOff val="15000"/>
                  </a:schemeClr>
                </a:solidFill>
                <a:latin typeface="阿里巴巴普惠体 3.0" panose="00020600040101010101" charset="-122"/>
                <a:ea typeface="阿里巴巴普惠体 3.0" panose="00020600040101010101" charset="-122"/>
              </a:rPr>
              <a:t>表作为数据集。</a:t>
            </a:r>
            <a:endPar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8" name="文本框 7"/>
          <p:cNvSpPr txBox="1"/>
          <p:nvPr/>
        </p:nvSpPr>
        <p:spPr>
          <a:xfrm>
            <a:off x="15757606" y="3080338"/>
            <a:ext cx="7659857" cy="23387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l" defTabSz="821690" rtl="0" fontAlgn="auto" latinLnBrk="0" hangingPunct="0">
              <a:lnSpc>
                <a:spcPct val="170000"/>
              </a:lnSpc>
              <a:spcBef>
                <a:spcPts val="0"/>
              </a:spcBef>
              <a:spcAft>
                <a:spcPts val="0"/>
              </a:spcAft>
              <a:buClrTx/>
              <a:buSzTx/>
            </a:pPr>
            <a:r>
              <a:rPr lang="zh-CN" altLang="en-US" sz="2800" dirty="0">
                <a:solidFill>
                  <a:schemeClr val="tx1">
                    <a:lumMod val="85000"/>
                    <a:lumOff val="15000"/>
                  </a:schemeClr>
                </a:solidFill>
                <a:latin typeface="阿里巴巴普惠体 3.0" panose="00020600040101010101" charset="-122"/>
                <a:ea typeface="阿里巴巴普惠体 3.0" panose="00020600040101010101" charset="-122"/>
              </a:rPr>
              <a:t>注意点</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endParaRPr>
          </a:p>
          <a:p>
            <a:pPr marL="342900" marR="0" indent="-342900" algn="l" defTabSz="821690" rtl="0" fontAlgn="auto" latinLnBrk="0" hangingPunct="0">
              <a:lnSpc>
                <a:spcPct val="170000"/>
              </a:lnSpc>
              <a:spcBef>
                <a:spcPts val="0"/>
              </a:spcBef>
              <a:spcAft>
                <a:spcPts val="0"/>
              </a:spcAft>
              <a:buClrTx/>
              <a:buSzTx/>
              <a:buFont typeface="Arial" panose="020B0604020202090204" pitchFamily="34" charset="0"/>
              <a:buChar char="•"/>
            </a:pP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区别于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DataEase</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V1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版本，</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V2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版本目前社区版仅支持直连模式，企业版支持定时同步。</a:t>
            </a:r>
            <a:endPar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4" y="13409"/>
            <a:ext cx="3240000"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latin typeface="微软雅黑" charset="-122"/>
              <a:ea typeface="微软雅黑" charset="-122"/>
            </a:endParaRPr>
          </a:p>
        </p:txBody>
      </p:sp>
      <p:sp>
        <p:nvSpPr>
          <p:cNvPr id="5" name="DataEase 功能架构"/>
          <p:cNvSpPr txBox="1"/>
          <p:nvPr/>
        </p:nvSpPr>
        <p:spPr>
          <a:xfrm>
            <a:off x="0" y="234402"/>
            <a:ext cx="14249234"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自定义 SQL</a:t>
            </a:r>
            <a:r>
              <a:rPr lang="zh-CN" altLang="en-US" sz="4400" dirty="0">
                <a:solidFill>
                  <a:srgbClr val="0C7BE0"/>
                </a:solidFill>
                <a:latin typeface="阿里巴巴普惠体 3.0" panose="00020600040101010101" charset="-122"/>
                <a:ea typeface="阿里巴巴普惠体 3.0" panose="00020600040101010101" charset="-122"/>
              </a:rPr>
              <a:t> </a:t>
            </a:r>
            <a:endParaRPr sz="4400" dirty="0">
              <a:solidFill>
                <a:srgbClr val="0C7BE0"/>
              </a:solidFill>
              <a:latin typeface="阿里巴巴普惠体 3.0" panose="00020600040101010101" charset="-122"/>
              <a:ea typeface="阿里巴巴普惠体 3.0" panose="00020600040101010101" charset="-122"/>
            </a:endParaRPr>
          </a:p>
        </p:txBody>
      </p:sp>
      <p:pic>
        <p:nvPicPr>
          <p:cNvPr id="2" name="图片 1"/>
          <p:cNvPicPr>
            <a:picLocks noChangeAspect="1"/>
          </p:cNvPicPr>
          <p:nvPr/>
        </p:nvPicPr>
        <p:blipFill>
          <a:blip r:embed="rId1"/>
          <a:stretch>
            <a:fillRect/>
          </a:stretch>
        </p:blipFill>
        <p:spPr>
          <a:xfrm>
            <a:off x="822158" y="2847166"/>
            <a:ext cx="14010948" cy="8884991"/>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3" b="23071"/>
          <a:stretch>
            <a:fillRect/>
          </a:stretch>
        </p:blipFill>
        <p:spPr>
          <a:xfrm>
            <a:off x="885807" y="5723369"/>
            <a:ext cx="13947299" cy="6804000"/>
          </a:xfrm>
          <a:prstGeom prst="rect">
            <a:avLst/>
          </a:prstGeom>
        </p:spPr>
      </p:pic>
      <p:sp>
        <p:nvSpPr>
          <p:cNvPr id="11" name="文本框 10"/>
          <p:cNvSpPr txBox="1"/>
          <p:nvPr/>
        </p:nvSpPr>
        <p:spPr>
          <a:xfrm>
            <a:off x="857789" y="1436442"/>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b="0" dirty="0">
                <a:solidFill>
                  <a:schemeClr val="tx1">
                    <a:lumMod val="85000"/>
                    <a:lumOff val="15000"/>
                  </a:schemeClr>
                </a:solidFill>
                <a:latin typeface="阿里巴巴普惠体 3.0" panose="00020600040101010101" charset="-122"/>
                <a:ea typeface="阿里巴巴普惠体 3.0" panose="00020600040101010101" charset="-122"/>
              </a:rPr>
              <a:t>手动编写 </a:t>
            </a:r>
            <a:r>
              <a:rPr lang="en-US" altLang="zh-CN" b="0" dirty="0">
                <a:solidFill>
                  <a:schemeClr val="tx1">
                    <a:lumMod val="85000"/>
                    <a:lumOff val="15000"/>
                  </a:schemeClr>
                </a:solidFill>
                <a:latin typeface="阿里巴巴普惠体 3.0" panose="00020600040101010101" charset="-122"/>
                <a:ea typeface="阿里巴巴普惠体 3.0" panose="00020600040101010101" charset="-122"/>
              </a:rPr>
              <a:t>SQL </a:t>
            </a:r>
            <a:r>
              <a:rPr lang="zh-CN" altLang="en-US" b="0" dirty="0">
                <a:solidFill>
                  <a:schemeClr val="tx1">
                    <a:lumMod val="85000"/>
                    <a:lumOff val="15000"/>
                  </a:schemeClr>
                </a:solidFill>
                <a:latin typeface="阿里巴巴普惠体 3.0" panose="00020600040101010101" charset="-122"/>
                <a:ea typeface="阿里巴巴普惠体 3.0" panose="00020600040101010101" charset="-122"/>
              </a:rPr>
              <a:t>，以 </a:t>
            </a:r>
            <a:r>
              <a:rPr lang="en-US" altLang="zh-CN" b="0" dirty="0">
                <a:solidFill>
                  <a:schemeClr val="tx1">
                    <a:lumMod val="85000"/>
                    <a:lumOff val="15000"/>
                  </a:schemeClr>
                </a:solidFill>
                <a:latin typeface="阿里巴巴普惠体 3.0" panose="00020600040101010101" charset="-122"/>
                <a:ea typeface="阿里巴巴普惠体 3.0" panose="00020600040101010101" charset="-122"/>
              </a:rPr>
              <a:t>SQL</a:t>
            </a:r>
            <a:r>
              <a:rPr lang="zh-CN" altLang="en-US" b="0" dirty="0">
                <a:solidFill>
                  <a:schemeClr val="tx1">
                    <a:lumMod val="85000"/>
                    <a:lumOff val="15000"/>
                  </a:schemeClr>
                </a:solidFill>
                <a:latin typeface="阿里巴巴普惠体 3.0" panose="00020600040101010101" charset="-122"/>
                <a:ea typeface="阿里巴巴普惠体 3.0" panose="00020600040101010101" charset="-122"/>
              </a:rPr>
              <a:t> 返回的结果集作为数据集。</a:t>
            </a:r>
            <a:endPar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2" name="文本框 11"/>
          <p:cNvSpPr txBox="1"/>
          <p:nvPr/>
        </p:nvSpPr>
        <p:spPr>
          <a:xfrm>
            <a:off x="15866354" y="2937250"/>
            <a:ext cx="7659857" cy="23387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70000"/>
              </a:lnSpc>
              <a:spcBef>
                <a:spcPts val="0"/>
              </a:spcBef>
              <a:spcAft>
                <a:spcPts val="0"/>
              </a:spcAft>
              <a:buClrTx/>
              <a:buSzTx/>
              <a:buFontTx/>
              <a:buNone/>
            </a:pPr>
            <a:r>
              <a:rPr lang="zh-CN" altLang="en-US" sz="2800" dirty="0">
                <a:solidFill>
                  <a:schemeClr val="tx1">
                    <a:lumMod val="85000"/>
                    <a:lumOff val="15000"/>
                  </a:schemeClr>
                </a:solidFill>
                <a:latin typeface="阿里巴巴普惠体 3.0" panose="00020600040101010101" charset="-122"/>
                <a:ea typeface="阿里巴巴普惠体 3.0" panose="00020600040101010101" charset="-122"/>
              </a:rPr>
              <a:t>参数设置</a:t>
            </a:r>
            <a:endParaRPr kumimoji="0" lang="en-US" altLang="zh-CN" sz="28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342900" indent="-342900" algn="l">
              <a:lnSpc>
                <a:spcPct val="170000"/>
              </a:lnSpc>
              <a:buFont typeface="Arial" panose="020B0604020202090204" pitchFamily="34" charset="0"/>
              <a:buChar char="•"/>
            </a:pPr>
            <a:r>
              <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通过设置 </a:t>
            </a:r>
            <a:r>
              <a:rPr kumimoji="0" lang="en-US" altLang="zh-CN"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SQL</a:t>
            </a:r>
            <a:r>
              <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 数据集</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的参数</a:t>
            </a:r>
            <a:r>
              <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，搭配仪表板上的过滤条件使用，可以提高查询的效率。</a:t>
            </a:r>
            <a:endPar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3" name="文本框 12"/>
          <p:cNvSpPr txBox="1"/>
          <p:nvPr/>
        </p:nvSpPr>
        <p:spPr>
          <a:xfrm>
            <a:off x="15866354" y="6800071"/>
            <a:ext cx="7659857" cy="307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70000"/>
              </a:lnSpc>
              <a:spcBef>
                <a:spcPts val="0"/>
              </a:spcBef>
              <a:spcAft>
                <a:spcPts val="0"/>
              </a:spcAft>
              <a:buClrTx/>
              <a:buSzTx/>
              <a:buFontTx/>
              <a:buNone/>
            </a:pPr>
            <a:r>
              <a:rPr lang="zh-CN" altLang="en-US" sz="2800" dirty="0">
                <a:solidFill>
                  <a:schemeClr val="tx1">
                    <a:lumMod val="85000"/>
                    <a:lumOff val="15000"/>
                  </a:schemeClr>
                </a:solidFill>
                <a:latin typeface="阿里巴巴普惠体 3.0" panose="00020600040101010101" charset="-122"/>
                <a:ea typeface="阿里巴巴普惠体 3.0" panose="00020600040101010101" charset="-122"/>
              </a:rPr>
              <a:t>注意点</a:t>
            </a:r>
            <a:endParaRPr lang="en-US" altLang="zh-CN" sz="2800" dirty="0">
              <a:solidFill>
                <a:schemeClr val="tx1">
                  <a:lumMod val="85000"/>
                  <a:lumOff val="15000"/>
                </a:schemeClr>
              </a:solidFill>
              <a:latin typeface="阿里巴巴普惠体 3.0" panose="00020600040101010101" charset="-122"/>
              <a:ea typeface="阿里巴巴普惠体 3.0" panose="00020600040101010101" charset="-122"/>
            </a:endParaRPr>
          </a:p>
          <a:p>
            <a:pPr marL="342900" indent="-342900" algn="l">
              <a:lnSpc>
                <a:spcPct val="170000"/>
              </a:lnSpc>
              <a:buFont typeface="Arial" panose="020B0604020202090204" pitchFamily="34" charset="0"/>
              <a:buChar char="•"/>
            </a:pPr>
            <a:r>
              <a:rPr lang="en-GB" altLang="zh-CN" sz="2800" b="0" dirty="0">
                <a:solidFill>
                  <a:schemeClr val="tx1">
                    <a:lumMod val="85000"/>
                    <a:lumOff val="15000"/>
                  </a:schemeClr>
                </a:solidFill>
                <a:latin typeface="阿里巴巴普惠体 3.0" panose="00020600040101010101" charset="-122"/>
                <a:ea typeface="阿里巴巴普惠体 3.0" panose="00020600040101010101" charset="-122"/>
              </a:rPr>
              <a:t>DataEase</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V2.7</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以及之后的版本支持直接输入 </a:t>
            </a:r>
            <a:r>
              <a:rPr lang="en-GB" altLang="zh-CN" sz="2800" b="0" dirty="0">
                <a:solidFill>
                  <a:schemeClr val="tx1">
                    <a:lumMod val="85000"/>
                    <a:lumOff val="15000"/>
                  </a:schemeClr>
                </a:solidFill>
                <a:latin typeface="阿里巴巴普惠体 3.0" panose="00020600040101010101" charset="-122"/>
                <a:ea typeface="阿里巴巴普惠体 3.0" panose="00020600040101010101" charset="-122"/>
              </a:rPr>
              <a:t>JDBC URL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字符串连接数据源，制作数据集时，单数据源连接使用当前数据库原生语法。</a:t>
            </a:r>
            <a:endPar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4" y="-9451"/>
            <a:ext cx="7200000"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 name="DataEase 功能架构"/>
          <p:cNvSpPr txBox="1"/>
          <p:nvPr/>
        </p:nvSpPr>
        <p:spPr>
          <a:xfrm>
            <a:off x="0" y="239129"/>
            <a:ext cx="14249234"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多Excel/多表/多SQL关联</a:t>
            </a:r>
            <a:endParaRPr lang="en-US" sz="5000" b="0" dirty="0">
              <a:solidFill>
                <a:srgbClr val="0C7BE0"/>
              </a:solidFill>
              <a:latin typeface="阿里巴巴普惠体 3.0" panose="00020600040101010101" charset="-122"/>
              <a:ea typeface="阿里巴巴普惠体 3.0" panose="00020600040101010101"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55403" y="3530130"/>
            <a:ext cx="13275227" cy="8418437"/>
          </a:xfrm>
          <a:prstGeom prst="rect">
            <a:avLst/>
          </a:prstGeom>
        </p:spPr>
      </p:pic>
      <p:sp>
        <p:nvSpPr>
          <p:cNvPr id="11" name="文本框 10"/>
          <p:cNvSpPr txBox="1"/>
          <p:nvPr/>
        </p:nvSpPr>
        <p:spPr>
          <a:xfrm>
            <a:off x="855403" y="1676274"/>
            <a:ext cx="13676143"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b="0" dirty="0">
                <a:solidFill>
                  <a:schemeClr val="tx1">
                    <a:lumMod val="85000"/>
                    <a:lumOff val="15000"/>
                  </a:schemeClr>
                </a:solidFill>
                <a:latin typeface="阿里巴巴普惠体 3.0" panose="00020600040101010101" charset="-122"/>
                <a:ea typeface="阿里巴巴普惠体 3.0" panose="00020600040101010101" charset="-122"/>
              </a:rPr>
              <a:t>通过可视化的页面配置，即可完成数据的左连接、右连接、内连接。并且可以实现跨数据源的关联。</a:t>
            </a:r>
            <a:endPar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2" name="文本框 11"/>
          <p:cNvSpPr txBox="1"/>
          <p:nvPr/>
        </p:nvSpPr>
        <p:spPr>
          <a:xfrm>
            <a:off x="15388236" y="3529755"/>
            <a:ext cx="7977773" cy="7464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70000"/>
              </a:lnSpc>
              <a:spcBef>
                <a:spcPts val="0"/>
              </a:spcBef>
              <a:spcAft>
                <a:spcPts val="0"/>
              </a:spcAft>
              <a:buClrTx/>
              <a:buSzTx/>
              <a:buFontTx/>
              <a:buNone/>
            </a:pPr>
            <a:r>
              <a:rPr lang="zh-CN" altLang="en-US" sz="2800" dirty="0">
                <a:solidFill>
                  <a:schemeClr val="tx1">
                    <a:lumMod val="85000"/>
                    <a:lumOff val="15000"/>
                  </a:schemeClr>
                </a:solidFill>
                <a:latin typeface="阿里巴巴普惠体 3.0" panose="00020600040101010101" charset="-122"/>
                <a:ea typeface="阿里巴巴普惠体 3.0" panose="00020600040101010101" charset="-122"/>
              </a:rPr>
              <a:t>注意点</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endParaRPr>
          </a:p>
          <a:p>
            <a:pPr marL="342900" marR="0" indent="-342900" algn="l" defTabSz="821690" rtl="0" fontAlgn="auto" latinLnBrk="0" hangingPunct="0">
              <a:lnSpc>
                <a:spcPct val="170000"/>
              </a:lnSpc>
              <a:spcBef>
                <a:spcPts val="0"/>
              </a:spcBef>
              <a:spcAft>
                <a:spcPts val="0"/>
              </a:spcAft>
              <a:buClrTx/>
              <a:buSzTx/>
              <a:buFont typeface="Arial" panose="020B0604020202090204" pitchFamily="34" charset="0"/>
              <a:buChar char="•"/>
            </a:pP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区别于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DataEase</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v1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版本，</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v2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版本跨数据源进行数据关联不再依赖于定时同步，直连模式下即可实现跨数据源的数据关联。</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endParaRPr>
          </a:p>
          <a:p>
            <a:pPr marL="342900" indent="-342900" algn="l">
              <a:lnSpc>
                <a:spcPct val="170000"/>
              </a:lnSpc>
              <a:buFont typeface="Arial" panose="020B0604020202090204" pitchFamily="34" charset="0"/>
              <a:buChar char="•"/>
            </a:pP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存在跨数据源关联情况的数据集时使用 </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Calcite</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 语法。</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endParaRPr>
          </a:p>
          <a:p>
            <a:pPr marL="342900" indent="-342900" algn="l">
              <a:lnSpc>
                <a:spcPct val="170000"/>
              </a:lnSpc>
              <a:buFont typeface="Arial" panose="020B0604020202090204" pitchFamily="34" charset="0"/>
              <a:buChar char="•"/>
            </a:pP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rPr>
              <a:t>Apache Calcite </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查询语法参考：</a:t>
            </a:r>
            <a:r>
              <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hlinkClick r:id="rId2"/>
              </a:rPr>
              <a:t>https://calcite.apache.org/docs/reference.html</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endParaRPr>
          </a:p>
          <a:p>
            <a:pPr marL="342900" marR="0" indent="-342900" algn="l" defTabSz="821690" rtl="0" fontAlgn="auto" latinLnBrk="0" hangingPunct="0">
              <a:lnSpc>
                <a:spcPct val="170000"/>
              </a:lnSpc>
              <a:spcBef>
                <a:spcPts val="0"/>
              </a:spcBef>
              <a:spcAft>
                <a:spcPts val="0"/>
              </a:spcAft>
              <a:buClrTx/>
              <a:buSzTx/>
              <a:buFont typeface="Arial" panose="020B0604020202090204" pitchFamily="34" charset="0"/>
              <a:buChar char="•"/>
            </a:pP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343638"/>
            <a:ext cx="16086204"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字段管理对字段的类型进行调整，只要数据格式满足，均可进行调整。例如文本格式的“</a:t>
            </a:r>
            <a:r>
              <a:rPr kumimoji="0" lang="en-US" altLang="zh-CN"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2022-01-01</a:t>
            </a: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”，可调整为日期格式；文本格式的“</a:t>
            </a:r>
            <a:r>
              <a:rPr kumimoji="0" lang="en-US" altLang="zh-CN"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1</a:t>
            </a: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”可调整为数值格式等。</a:t>
            </a:r>
            <a:endPar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矩形"/>
          <p:cNvSpPr/>
          <p:nvPr/>
        </p:nvSpPr>
        <p:spPr>
          <a:xfrm>
            <a:off x="-21274" y="-9451"/>
            <a:ext cx="7668000"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0" y="249658"/>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数据集管理 – 字段类型切换</a:t>
            </a:r>
            <a:endParaRPr lang="en-US" sz="5000" b="0" dirty="0">
              <a:solidFill>
                <a:srgbClr val="0C7BE0"/>
              </a:solidFill>
              <a:latin typeface="阿里巴巴普惠体 3.0" panose="00020600040101010101" charset="-122"/>
              <a:ea typeface="阿里巴巴普惠体 3.0" panose="00020600040101010101" charset="-122"/>
            </a:endParaRPr>
          </a:p>
        </p:txBody>
      </p:sp>
      <p:pic>
        <p:nvPicPr>
          <p:cNvPr id="4" name="图片 3"/>
          <p:cNvPicPr>
            <a:picLocks noChangeAspect="1"/>
          </p:cNvPicPr>
          <p:nvPr/>
        </p:nvPicPr>
        <p:blipFill>
          <a:blip r:embed="rId1"/>
          <a:stretch>
            <a:fillRect/>
          </a:stretch>
        </p:blipFill>
        <p:spPr>
          <a:xfrm>
            <a:off x="793126" y="3344090"/>
            <a:ext cx="15823729" cy="1001431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1252848"/>
            <a:ext cx="16086204"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字段管理可对维度</a:t>
            </a:r>
            <a:r>
              <a:rPr kumimoji="0" lang="en-US" altLang="zh-CN"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a:t>
            </a: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指标进行切换，默认在数据集创建时会将文本、日期类型的字段设置为维度，将数值类型的字段设置为指标，后期我们也可在数据集中对此进行调整。</a:t>
            </a:r>
            <a:endPar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5" name="矩形"/>
          <p:cNvSpPr/>
          <p:nvPr/>
        </p:nvSpPr>
        <p:spPr>
          <a:xfrm>
            <a:off x="-21273" y="-7374"/>
            <a:ext cx="7560000"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0" y="215391"/>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数据集管理 – 维度指标切换</a:t>
            </a:r>
            <a:endParaRPr lang="en-US" sz="5000" b="0" dirty="0">
              <a:solidFill>
                <a:srgbClr val="0C7BE0"/>
              </a:solidFill>
              <a:latin typeface="阿里巴巴普惠体 3.0" panose="00020600040101010101" charset="-122"/>
              <a:ea typeface="阿里巴巴普惠体 3.0" panose="00020600040101010101" charset="-122"/>
            </a:endParaRPr>
          </a:p>
        </p:txBody>
      </p:sp>
      <p:pic>
        <p:nvPicPr>
          <p:cNvPr id="7" name="图片 6"/>
          <p:cNvPicPr>
            <a:picLocks noChangeAspect="1"/>
          </p:cNvPicPr>
          <p:nvPr/>
        </p:nvPicPr>
        <p:blipFill>
          <a:blip r:embed="rId1"/>
          <a:stretch>
            <a:fillRect/>
          </a:stretch>
        </p:blipFill>
        <p:spPr>
          <a:xfrm>
            <a:off x="793126" y="2875685"/>
            <a:ext cx="15918322" cy="1007418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目</a:t>
              </a:r>
              <a:r>
                <a:rPr lang="zh-CN" altLang="en-US"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 </a:t>
              </a:r>
              <a:r>
                <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录</a:t>
              </a:r>
              <a:endPar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grpSp>
      <p:grpSp>
        <p:nvGrpSpPr>
          <p:cNvPr id="29" name="组合 28"/>
          <p:cNvGrpSpPr/>
          <p:nvPr/>
        </p:nvGrpSpPr>
        <p:grpSpPr>
          <a:xfrm>
            <a:off x="13097429" y="4152527"/>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30" name="矩形 29"/>
          <p:cNvSpPr/>
          <p:nvPr/>
        </p:nvSpPr>
        <p:spPr bwMode="auto">
          <a:xfrm>
            <a:off x="11451851" y="3652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b="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rPr>
              <a:t>01</a:t>
            </a:r>
            <a:endParaRPr lang="en-US" altLang="zh-CN" sz="4800" b="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31" name="矩形 30"/>
          <p:cNvSpPr/>
          <p:nvPr/>
        </p:nvSpPr>
        <p:spPr bwMode="auto">
          <a:xfrm>
            <a:off x="14043766" y="3530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rPr>
              <a:t>功能架构</a:t>
            </a:r>
            <a:r>
              <a:rPr lang="en-US" altLang="zh-CN"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rPr>
              <a:t> &amp; </a:t>
            </a:r>
            <a:r>
              <a:rPr lang="zh-CN" altLang="en-US"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rPr>
              <a:t>工作流程</a:t>
            </a:r>
            <a:endParaRPr lang="zh-CN" altLang="en-US"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grpSp>
        <p:nvGrpSpPr>
          <p:cNvPr id="101" name="组合 100"/>
          <p:cNvGrpSpPr/>
          <p:nvPr/>
        </p:nvGrpSpPr>
        <p:grpSpPr>
          <a:xfrm>
            <a:off x="13097429" y="5811602"/>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5" name="矩形 24"/>
          <p:cNvSpPr/>
          <p:nvPr/>
        </p:nvSpPr>
        <p:spPr bwMode="auto">
          <a:xfrm>
            <a:off x="11451851" y="5311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02</a:t>
            </a:r>
            <a:endParaRPr lang="en-US" altLang="zh-CN"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26" name="矩形 25"/>
          <p:cNvSpPr/>
          <p:nvPr/>
        </p:nvSpPr>
        <p:spPr bwMode="auto">
          <a:xfrm>
            <a:off x="14043766" y="5189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GB"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数据源介绍</a:t>
            </a:r>
            <a:endParaRPr lang="zh-CN" altLang="en-GB"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20" name="矩形 19"/>
          <p:cNvSpPr/>
          <p:nvPr/>
        </p:nvSpPr>
        <p:spPr bwMode="auto">
          <a:xfrm>
            <a:off x="11451851" y="6970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03</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1" name="矩形 20"/>
          <p:cNvSpPr/>
          <p:nvPr/>
        </p:nvSpPr>
        <p:spPr bwMode="auto">
          <a:xfrm>
            <a:off x="14043766" y="6848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数据集介绍</a:t>
            </a:r>
            <a:endPar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15" name="矩形 14"/>
          <p:cNvSpPr/>
          <p:nvPr/>
        </p:nvSpPr>
        <p:spPr bwMode="auto">
          <a:xfrm>
            <a:off x="11451851" y="8629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04</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6" name="矩形 15"/>
          <p:cNvSpPr/>
          <p:nvPr/>
        </p:nvSpPr>
        <p:spPr bwMode="auto">
          <a:xfrm>
            <a:off x="14043766" y="8507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常用数据源</a:t>
            </a:r>
            <a:endPar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grpSp>
        <p:nvGrpSpPr>
          <p:cNvPr id="105" name="组合 104"/>
          <p:cNvGrpSpPr/>
          <p:nvPr/>
        </p:nvGrpSpPr>
        <p:grpSpPr>
          <a:xfrm>
            <a:off x="13097429" y="9135642"/>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8" name="组合 107"/>
          <p:cNvGrpSpPr/>
          <p:nvPr/>
        </p:nvGrpSpPr>
        <p:grpSpPr>
          <a:xfrm>
            <a:off x="13097429" y="7451167"/>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6"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126" y="2304683"/>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我们可以在数据集中创建计算字段来辅助我们进行数据建模。</a:t>
            </a:r>
            <a:endParaRPr kumimoji="0" lang="zh-CN" altLang="en-US"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6" name="文本框 5"/>
          <p:cNvSpPr txBox="1"/>
          <p:nvPr/>
        </p:nvSpPr>
        <p:spPr>
          <a:xfrm>
            <a:off x="14729255" y="3824071"/>
            <a:ext cx="7060200" cy="380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70000"/>
              </a:lnSpc>
              <a:spcBef>
                <a:spcPts val="0"/>
              </a:spcBef>
              <a:spcAft>
                <a:spcPts val="0"/>
              </a:spcAft>
              <a:buClrTx/>
              <a:buSzTx/>
              <a:buFontTx/>
              <a:buNone/>
            </a:pPr>
            <a:r>
              <a:rPr kumimoji="0" lang="zh-CN" altLang="en-US" sz="28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注意点</a:t>
            </a:r>
            <a:endParaRPr kumimoji="0" lang="en-US" altLang="zh-CN" sz="28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342900" marR="0" indent="-342900" algn="l" defTabSz="821690" rtl="0" fontAlgn="auto" latinLnBrk="0" hangingPunct="0">
              <a:lnSpc>
                <a:spcPct val="170000"/>
              </a:lnSpc>
              <a:spcBef>
                <a:spcPts val="0"/>
              </a:spcBef>
              <a:spcAft>
                <a:spcPts val="0"/>
              </a:spcAft>
              <a:buClrTx/>
              <a:buSzTx/>
              <a:buFont typeface="Arial" panose="020B0604020202090204" pitchFamily="34" charset="0"/>
              <a:buChar char="•"/>
            </a:pPr>
            <a:r>
              <a:rPr kumimoji="0" lang="en-US" altLang="zh-CN"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DataEase v2.7 </a:t>
            </a:r>
            <a:r>
              <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版本以及之后版本，单数据源数据集使用该数据源原生语法，跨数据集关联数据集使用 </a:t>
            </a:r>
            <a:r>
              <a:rPr kumimoji="0" lang="en-US" altLang="zh-CN"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Calcite</a:t>
            </a:r>
            <a:r>
              <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 语法</a:t>
            </a:r>
            <a:endParaRPr kumimoji="0" lang="en-US" altLang="zh-CN"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342900" marR="0" indent="-342900" algn="l" defTabSz="821690" rtl="0" fontAlgn="auto" latinLnBrk="0" hangingPunct="0">
              <a:lnSpc>
                <a:spcPct val="170000"/>
              </a:lnSpc>
              <a:spcBef>
                <a:spcPts val="0"/>
              </a:spcBef>
              <a:spcAft>
                <a:spcPts val="0"/>
              </a:spcAft>
              <a:buClrTx/>
              <a:buSzTx/>
              <a:buFont typeface="Arial" panose="020B0604020202090204" pitchFamily="34" charset="0"/>
              <a:buChar char="•"/>
            </a:pP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rPr>
              <a:t>支持二次计算</a:t>
            </a:r>
            <a:endParaRPr kumimoji="0" lang="zh-CN" altLang="en-US" sz="2800" b="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93126" y="3604505"/>
            <a:ext cx="12259934" cy="8708600"/>
          </a:xfrm>
          <a:prstGeom prst="rect">
            <a:avLst/>
          </a:prstGeom>
        </p:spPr>
      </p:pic>
      <p:sp>
        <p:nvSpPr>
          <p:cNvPr id="5" name="矩形"/>
          <p:cNvSpPr/>
          <p:nvPr/>
        </p:nvSpPr>
        <p:spPr>
          <a:xfrm>
            <a:off x="-21267" y="-7373"/>
            <a:ext cx="6408000"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7" name="DataEase 功能架构"/>
          <p:cNvSpPr txBox="1"/>
          <p:nvPr/>
        </p:nvSpPr>
        <p:spPr>
          <a:xfrm>
            <a:off x="16827" y="218246"/>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数据集管理 – 计算字段</a:t>
            </a:r>
            <a:endParaRPr lang="en-US" sz="5000" b="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097429" y="4148987"/>
            <a:ext cx="389396" cy="468821"/>
            <a:chOff x="13097429" y="5430602"/>
            <a:chExt cx="389396" cy="468821"/>
          </a:xfrm>
        </p:grpSpPr>
        <p:sp>
          <p:nvSpPr>
            <p:cNvPr id="10" name="任意形状 105"/>
            <p:cNvSpPr/>
            <p:nvPr>
              <p:custDataLst>
                <p:tags r:id="rId1"/>
              </p:custDataLst>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 name="任意形状 106"/>
            <p:cNvSpPr/>
            <p:nvPr>
              <p:custDataLst>
                <p:tags r:id="rId2"/>
              </p:custDataLst>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4" name="组合 3"/>
          <p:cNvGrpSpPr/>
          <p:nvPr/>
        </p:nvGrpSpPr>
        <p:grpSpPr>
          <a:xfrm>
            <a:off x="13110129" y="9151882"/>
            <a:ext cx="389396" cy="468821"/>
            <a:chOff x="6932220" y="2026513"/>
            <a:chExt cx="194460" cy="234124"/>
          </a:xfrm>
        </p:grpSpPr>
        <p:sp>
          <p:nvSpPr>
            <p:cNvPr id="7" name="任意形状 31"/>
            <p:cNvSpPr/>
            <p:nvPr>
              <p:custDataLst>
                <p:tags r:id="rId3"/>
              </p:custDataLst>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8" name="任意形状 32"/>
            <p:cNvSpPr/>
            <p:nvPr>
              <p:custDataLst>
                <p:tags r:id="rId4"/>
              </p:custDataLst>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目</a:t>
              </a:r>
              <a:r>
                <a:rPr lang="zh-CN" altLang="en-US"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 </a:t>
              </a:r>
              <a:r>
                <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录</a:t>
              </a:r>
              <a:endPar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grpSp>
      <p:sp>
        <p:nvSpPr>
          <p:cNvPr id="30" name="矩形 29"/>
          <p:cNvSpPr/>
          <p:nvPr/>
        </p:nvSpPr>
        <p:spPr bwMode="auto">
          <a:xfrm>
            <a:off x="11451590" y="3903980"/>
            <a:ext cx="1480185" cy="1274445"/>
          </a:xfrm>
          <a:prstGeom prst="rect">
            <a:avLst/>
          </a:prstGeom>
          <a:noFill/>
          <a:ln w="19050">
            <a:noFill/>
            <a:round/>
          </a:ln>
        </p:spPr>
        <p:txBody>
          <a:bodyPr rot="0" spcFirstLastPara="0" vert="horz" wrap="square" lIns="91440" tIns="45720" rIns="91440" bIns="45720" anchor="ctr" anchorCtr="0" forceAA="0" compatLnSpc="1">
            <a:normAutofit lnSpcReduction="20000"/>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mn-ea"/>
              </a:rPr>
              <a:t>01</a:t>
            </a:r>
            <a:endParaRPr lang="en-US" altLang="zh-CN" sz="4800" dirty="0">
              <a:solidFill>
                <a:srgbClr val="0A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1" name="矩形 30"/>
          <p:cNvSpPr/>
          <p:nvPr/>
        </p:nvSpPr>
        <p:spPr bwMode="auto">
          <a:xfrm>
            <a:off x="14043766" y="3530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GB"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功能架构</a:t>
            </a:r>
            <a:r>
              <a:rPr lang="en-US" altLang="zh-CN"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&amp;</a:t>
            </a:r>
            <a:r>
              <a:rPr lang="zh-CN" altLang="en-US"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工作流程</a:t>
            </a:r>
            <a:endParaRPr lang="zh-CN" altLang="en-US"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grpSp>
        <p:nvGrpSpPr>
          <p:cNvPr id="101" name="组合 100"/>
          <p:cNvGrpSpPr/>
          <p:nvPr/>
        </p:nvGrpSpPr>
        <p:grpSpPr>
          <a:xfrm>
            <a:off x="13097429" y="5811602"/>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5" name="矩形 24"/>
          <p:cNvSpPr/>
          <p:nvPr/>
        </p:nvSpPr>
        <p:spPr bwMode="auto">
          <a:xfrm>
            <a:off x="11451851" y="5311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02</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6" name="矩形 25"/>
          <p:cNvSpPr/>
          <p:nvPr/>
        </p:nvSpPr>
        <p:spPr bwMode="auto">
          <a:xfrm>
            <a:off x="14043766" y="5189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GB"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数据源介绍</a:t>
            </a:r>
            <a:endParaRPr lang="zh-CN" altLang="en-GB"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20" name="矩形 19"/>
          <p:cNvSpPr/>
          <p:nvPr/>
        </p:nvSpPr>
        <p:spPr bwMode="auto">
          <a:xfrm>
            <a:off x="11451851" y="6970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03</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1" name="矩形 20"/>
          <p:cNvSpPr/>
          <p:nvPr/>
        </p:nvSpPr>
        <p:spPr bwMode="auto">
          <a:xfrm>
            <a:off x="14043766" y="6848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数据集介绍</a:t>
            </a:r>
            <a:endPar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15" name="矩形 14"/>
          <p:cNvSpPr/>
          <p:nvPr/>
        </p:nvSpPr>
        <p:spPr bwMode="auto">
          <a:xfrm>
            <a:off x="11451851" y="8629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A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mn-ea"/>
              </a:rPr>
              <a:t>04</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6" name="矩形 15"/>
          <p:cNvSpPr/>
          <p:nvPr/>
        </p:nvSpPr>
        <p:spPr bwMode="auto">
          <a:xfrm>
            <a:off x="14043766" y="8507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常用数据源</a:t>
            </a:r>
            <a:endParaRPr lang="zh-CN" altLang="en-US"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grpSp>
        <p:nvGrpSpPr>
          <p:cNvPr id="108" name="组合 107"/>
          <p:cNvGrpSpPr/>
          <p:nvPr/>
        </p:nvGrpSpPr>
        <p:grpSpPr>
          <a:xfrm>
            <a:off x="13097429" y="7451167"/>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6" name="DataEase-01.png" descr="DataEase-01.png"/>
          <p:cNvPicPr>
            <a:picLocks noChangeAspect="1"/>
          </p:cNvPicPr>
          <p:nvPr/>
        </p:nvPicPr>
        <p:blipFill>
          <a:blip r:embed="rId5" cstate="screen"/>
          <a:stretch>
            <a:fillRect/>
          </a:stretch>
        </p:blipFill>
        <p:spPr>
          <a:xfrm>
            <a:off x="645536" y="386587"/>
            <a:ext cx="3691907" cy="957570"/>
          </a:xfrm>
          <a:prstGeom prst="rect">
            <a:avLst/>
          </a:prstGeom>
          <a:ln w="12700">
            <a:miter lim="400000"/>
            <a:headEnd/>
            <a:tailEnd/>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6157595" cy="1745615"/>
            <a:chOff x="-33" y="-13"/>
            <a:chExt cx="2979" cy="2749"/>
          </a:xfrm>
        </p:grpSpPr>
        <p:sp>
          <p:nvSpPr>
            <p:cNvPr id="2" name="矩形"/>
            <p:cNvSpPr/>
            <p:nvPr>
              <p:custDataLst>
                <p:tags r:id="rId1"/>
              </p:custDataLst>
            </p:nvPr>
          </p:nvSpPr>
          <p:spPr>
            <a:xfrm>
              <a:off x="-33" y="-13"/>
              <a:ext cx="2734" cy="34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295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sym typeface="+mn-ea"/>
                </a:rPr>
                <a:t>MongoDB（OLTP）</a:t>
              </a:r>
              <a:endParaRPr lang="en-US" sz="5000" b="0" dirty="0">
                <a:solidFill>
                  <a:srgbClr val="0C7BE0"/>
                </a:solidFill>
                <a:latin typeface="阿里巴巴普惠体 3.0" panose="00020600040101010101" charset="-122"/>
                <a:ea typeface="阿里巴巴普惠体 3.0" panose="00020600040101010101" charset="-122"/>
                <a:sym typeface="+mn-ea"/>
              </a:endParaRPr>
            </a:p>
          </p:txBody>
        </p:sp>
      </p:grpSp>
      <p:sp>
        <p:nvSpPr>
          <p:cNvPr id="5" name="文本框 4"/>
          <p:cNvSpPr txBox="1"/>
          <p:nvPr/>
        </p:nvSpPr>
        <p:spPr>
          <a:xfrm>
            <a:off x="2161540" y="2527935"/>
            <a:ext cx="7534910" cy="790384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MongoDB是一个基于分布式文件存储的数据库。由C++语言编写。旨在为WEB应用提供可扩展的高性能数据存储解决方案。</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MongoDB是一个介于关系数据库和非关系数据库之间的产品，是非关系数据库当中功能最丰富，最像关系数据库的。它支持的数据结构非常松散，是类似json的bson格式，因此可以存储比较复杂的数据类型。Mongo最大的特点是它支持的查询语言非常强大，其语法有点类似于面向对象的查询语言，几乎可以实现类似关系数据库单表查询的绝大部分功能，而且还支持对数据建立索引。</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rPr>
              <a:t>MongoDB 官网</a:t>
            </a:r>
            <a:endPar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endParaRPr>
          </a:p>
        </p:txBody>
      </p:sp>
      <p:pic>
        <p:nvPicPr>
          <p:cNvPr id="4" name="图片 3"/>
          <p:cNvPicPr>
            <a:picLocks noChangeAspect="1"/>
          </p:cNvPicPr>
          <p:nvPr>
            <p:custDataLst>
              <p:tags r:id="rId5"/>
            </p:custDataLst>
          </p:nvPr>
        </p:nvPicPr>
        <p:blipFill>
          <a:blip r:embed="rId6"/>
          <a:stretch>
            <a:fillRect/>
          </a:stretch>
        </p:blipFill>
        <p:spPr>
          <a:xfrm>
            <a:off x="5958840" y="-8255"/>
            <a:ext cx="4030980" cy="124079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1984355" y="1783080"/>
            <a:ext cx="10669270" cy="1020127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主机名</a:t>
            </a:r>
            <a:r>
              <a:rPr lang="en-US" altLang="zh-CN" sz="2800" b="0" dirty="0">
                <a:latin typeface="阿里巴巴普惠体 3.0" panose="00020600040101010101" charset="-122"/>
                <a:ea typeface="阿里巴巴普惠体 3.0" panose="00020600040101010101" charset="-122"/>
              </a:rPr>
              <a:t>/IP</a:t>
            </a:r>
            <a:r>
              <a:rPr lang="zh-CN" altLang="en-US" sz="2800" b="0" dirty="0">
                <a:latin typeface="阿里巴巴普惠体 3.0" panose="00020600040101010101" charset="-122"/>
                <a:ea typeface="阿里巴巴普惠体 3.0" panose="00020600040101010101" charset="-122"/>
              </a:rPr>
              <a:t>地址</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额外的</a:t>
            </a:r>
            <a:r>
              <a:rPr lang="en-US" altLang="zh-CN" sz="2800" b="0" dirty="0">
                <a:latin typeface="阿里巴巴普惠体 3.0" panose="00020600040101010101" charset="-122"/>
                <a:ea typeface="阿里巴巴普惠体 3.0" panose="00020600040101010101" charset="-122"/>
              </a:rPr>
              <a:t>JDBC</a:t>
            </a:r>
            <a:r>
              <a:rPr lang="zh-CN" altLang="en-US" sz="2800" b="0" dirty="0">
                <a:latin typeface="阿里巴巴普惠体 3.0" panose="00020600040101010101" charset="-122"/>
                <a:ea typeface="阿里巴巴普惠体 3.0" panose="00020600040101010101" charset="-122"/>
              </a:rPr>
              <a:t>字符串</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矩形"/>
          <p:cNvSpPr/>
          <p:nvPr/>
        </p:nvSpPr>
        <p:spPr>
          <a:xfrm>
            <a:off x="-21274" y="-9451"/>
            <a:ext cx="8275589"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9064828" cy="866564"/>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rPr>
              <a:t>扩展：MongoDB 数据源对接</a:t>
            </a:r>
            <a:endParaRPr lang="en-US" b="0" dirty="0">
              <a:solidFill>
                <a:srgbClr val="0C7BE0"/>
              </a:solidFill>
              <a:latin typeface="阿里巴巴普惠体 3.0" panose="00020600040101010101" charset="-122"/>
              <a:ea typeface="阿里巴巴普惠体 3.0" panose="00020600040101010101" charset="-122"/>
            </a:endParaRPr>
          </a:p>
        </p:txBody>
      </p:sp>
      <p:pic>
        <p:nvPicPr>
          <p:cNvPr id="7" name="图片 6"/>
          <p:cNvPicPr>
            <a:picLocks noChangeAspect="1"/>
          </p:cNvPicPr>
          <p:nvPr/>
        </p:nvPicPr>
        <p:blipFill>
          <a:blip r:embed="rId1"/>
          <a:stretch>
            <a:fillRect/>
          </a:stretch>
        </p:blipFill>
        <p:spPr>
          <a:xfrm>
            <a:off x="6149083" y="2015930"/>
            <a:ext cx="15342811" cy="8628369"/>
          </a:xfrm>
          <a:prstGeom prst="rect">
            <a:avLst/>
          </a:prstGeom>
        </p:spPr>
      </p:pic>
      <p:sp>
        <p:nvSpPr>
          <p:cNvPr id="8" name="文本框 7"/>
          <p:cNvSpPr txBox="1"/>
          <p:nvPr/>
        </p:nvSpPr>
        <p:spPr>
          <a:xfrm>
            <a:off x="2234847" y="11132469"/>
            <a:ext cx="19914306"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阿里巴巴普惠体 3.0" panose="00020600040101010101" charset="-122"/>
                <a:ea typeface="阿里巴巴普惠体 3.0" panose="00020600040101010101" charset="-122"/>
              </a:rPr>
              <a:t>1</a:t>
            </a:r>
            <a:r>
              <a:rPr lang="zh-CN" altLang="en-US" sz="2800" b="0" dirty="0">
                <a:latin typeface="阿里巴巴普惠体 3.0" panose="00020600040101010101" charset="-122"/>
                <a:ea typeface="阿里巴巴普惠体 3.0" panose="00020600040101010101" charset="-122"/>
              </a:rPr>
              <a:t>、</a:t>
            </a:r>
            <a:r>
              <a:rPr lang="en-US" altLang="zh-CN" sz="2800" b="0" dirty="0">
                <a:latin typeface="阿里巴巴普惠体 3.0" panose="00020600040101010101" charset="-122"/>
                <a:ea typeface="阿里巴巴普惠体 3.0" panose="00020600040101010101" charset="-122"/>
              </a:rPr>
              <a:t>MongoDB</a:t>
            </a:r>
            <a:r>
              <a:rPr lang="zh-CN" altLang="en-US" sz="2800" b="0" dirty="0">
                <a:latin typeface="阿里巴巴普惠体 3.0" panose="00020600040101010101" charset="-122"/>
                <a:ea typeface="阿里巴巴普惠体 3.0" panose="00020600040101010101" charset="-122"/>
              </a:rPr>
              <a:t> </a:t>
            </a:r>
            <a:r>
              <a:rPr lang="en-US" altLang="zh-CN" sz="2800" b="0" dirty="0">
                <a:latin typeface="阿里巴巴普惠体 3.0" panose="00020600040101010101" charset="-122"/>
                <a:ea typeface="阿里巴巴普惠体 3.0" panose="00020600040101010101" charset="-122"/>
              </a:rPr>
              <a:t>SQL </a:t>
            </a:r>
            <a:r>
              <a:rPr lang="zh-CN" altLang="en-US" sz="2800" b="0" dirty="0">
                <a:latin typeface="阿里巴巴普惠体 3.0" panose="00020600040101010101" charset="-122"/>
                <a:ea typeface="阿里巴巴普惠体 3.0" panose="00020600040101010101" charset="-122"/>
              </a:rPr>
              <a:t>数据集语法同标准 </a:t>
            </a:r>
            <a:r>
              <a:rPr lang="en-US" altLang="zh-CN" sz="2800" b="0" dirty="0">
                <a:latin typeface="阿里巴巴普惠体 3.0" panose="00020600040101010101" charset="-122"/>
                <a:ea typeface="阿里巴巴普惠体 3.0" panose="00020600040101010101" charset="-122"/>
              </a:rPr>
              <a:t>SQL </a:t>
            </a:r>
            <a:r>
              <a:rPr lang="zh-CN" altLang="en-US" sz="2800" b="0" dirty="0">
                <a:latin typeface="阿里巴巴普惠体 3.0" panose="00020600040101010101" charset="-122"/>
                <a:ea typeface="阿里巴巴普惠体 3.0" panose="00020600040101010101" charset="-122"/>
              </a:rPr>
              <a:t>语法，不可使用 </a:t>
            </a:r>
            <a:r>
              <a:rPr lang="en-US" altLang="zh-CN" sz="2800" b="0" dirty="0">
                <a:latin typeface="阿里巴巴普惠体 3.0" panose="00020600040101010101" charset="-122"/>
                <a:ea typeface="阿里巴巴普惠体 3.0" panose="00020600040101010101" charset="-122"/>
              </a:rPr>
              <a:t>MongoDB</a:t>
            </a:r>
            <a:r>
              <a:rPr lang="zh-CN" altLang="en-US" sz="2800" b="0" dirty="0">
                <a:latin typeface="阿里巴巴普惠体 3.0" panose="00020600040101010101" charset="-122"/>
                <a:ea typeface="阿里巴巴普惠体 3.0" panose="00020600040101010101" charset="-122"/>
              </a:rPr>
              <a:t> 自身查询语法。</a:t>
            </a:r>
            <a:endParaRPr lang="en-US" altLang="zh-CN" sz="2800" b="0" dirty="0">
              <a:latin typeface="阿里巴巴普惠体 3.0" panose="00020600040101010101" charset="-122"/>
              <a:ea typeface="阿里巴巴普惠体 3.0" panose="00020600040101010101"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2</a:t>
            </a: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MongoDB</a:t>
            </a:r>
            <a:r>
              <a:rPr lang="en-US" altLang="zh-CN" sz="2800" b="0" dirty="0">
                <a:latin typeface="阿里巴巴普惠体 3.0" panose="00020600040101010101" charset="-122"/>
                <a:ea typeface="阿里巴巴普惠体 3.0" panose="00020600040101010101" charset="-122"/>
              </a:rPr>
              <a:t>-</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BI-Connector</a:t>
            </a: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 对于 </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SQL </a:t>
            </a: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语法的兼容性会更优</a:t>
            </a:r>
            <a:r>
              <a:rPr lang="zh-CN" altLang="en-US" sz="2800" b="0" dirty="0">
                <a:latin typeface="阿里巴巴普惠体 3.0" panose="00020600040101010101" charset="-122"/>
                <a:ea typeface="阿里巴巴普惠体 3.0" panose="00020600040101010101" charset="-122"/>
              </a:rPr>
              <a:t>，安装方式详见：</a:t>
            </a:r>
            <a:r>
              <a:rPr lang="en-US" altLang="zh-CN" sz="2800" b="0" dirty="0">
                <a:latin typeface="阿里巴巴普惠体 3.0" panose="00020600040101010101" charset="-122"/>
                <a:ea typeface="阿里巴巴普惠体 3.0" panose="00020600040101010101" charset="-122"/>
                <a:hlinkClick r:id="rId2"/>
              </a:rPr>
              <a:t>https://kb.fit2cloud.com/?p=143</a:t>
            </a:r>
            <a:endParaRPr kumimoji="0" lang="zh-CN" altLang="en-US" sz="280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主机名</a:t>
            </a:r>
            <a:r>
              <a:rPr lang="en-US" altLang="zh-CN" sz="2800" b="0" dirty="0">
                <a:latin typeface="阿里巴巴普惠体 3.0" panose="00020600040101010101" charset="-122"/>
                <a:ea typeface="阿里巴巴普惠体 3.0" panose="00020600040101010101" charset="-122"/>
              </a:rPr>
              <a:t>/IP</a:t>
            </a:r>
            <a:r>
              <a:rPr lang="zh-CN" altLang="en-US" sz="2800" b="0" dirty="0">
                <a:latin typeface="阿里巴巴普惠体 3.0" panose="00020600040101010101" charset="-122"/>
                <a:ea typeface="阿里巴巴普惠体 3.0" panose="00020600040101010101" charset="-122"/>
              </a:rPr>
              <a:t>地址：118.195.221.48</a:t>
            </a:r>
            <a:endParaRPr lang="zh-CN" altLang="en-US"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数据库名称：dataease</a:t>
            </a:r>
            <a:endPar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用户名（可为空）</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密码（可为空）</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额外的</a:t>
            </a:r>
            <a:r>
              <a:rPr lang="en-US" altLang="zh-CN" sz="2800" b="0" dirty="0">
                <a:latin typeface="阿里巴巴普惠体 3.0" panose="00020600040101010101" charset="-122"/>
                <a:ea typeface="阿里巴巴普惠体 3.0" panose="00020600040101010101" charset="-122"/>
              </a:rPr>
              <a:t>JDBC</a:t>
            </a:r>
            <a:r>
              <a:rPr lang="zh-CN" altLang="en-US" sz="2800" b="0" dirty="0">
                <a:latin typeface="阿里巴巴普惠体 3.0" panose="00020600040101010101" charset="-122"/>
                <a:ea typeface="阿里巴巴普惠体 3.0" panose="00020600040101010101" charset="-122"/>
              </a:rPr>
              <a:t>字符串（无需调整）</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端口：27017</a:t>
            </a:r>
            <a:endPar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grpSp>
        <p:nvGrpSpPr>
          <p:cNvPr id="2" name="组合 1"/>
          <p:cNvGrpSpPr/>
          <p:nvPr/>
        </p:nvGrpSpPr>
        <p:grpSpPr>
          <a:xfrm>
            <a:off x="-21590" y="13335"/>
            <a:ext cx="8512134" cy="1109345"/>
            <a:chOff x="-34" y="21"/>
            <a:chExt cx="14335" cy="1747"/>
          </a:xfrm>
        </p:grpSpPr>
        <p:sp>
          <p:nvSpPr>
            <p:cNvPr id="3" name="矩形"/>
            <p:cNvSpPr/>
            <p:nvPr/>
          </p:nvSpPr>
          <p:spPr>
            <a:xfrm>
              <a:off x="-34" y="21"/>
              <a:ext cx="13032" cy="34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sym typeface="+mn-ea"/>
                </a:rPr>
                <a:t>MongoDB 数据源</a:t>
              </a:r>
              <a:r>
                <a:rPr lang="en-US" b="0" dirty="0">
                  <a:solidFill>
                    <a:srgbClr val="0C7BE0"/>
                  </a:solidFill>
                  <a:latin typeface="阿里巴巴普惠体 3.0" panose="00020600040101010101" charset="-122"/>
                  <a:ea typeface="阿里巴巴普惠体 3.0" panose="00020600040101010101" charset="-122"/>
                </a:rPr>
                <a:t>连接信息</a:t>
              </a:r>
              <a:endParaRPr lang="en-US" b="0" dirty="0">
                <a:solidFill>
                  <a:srgbClr val="0C7BE0"/>
                </a:solidFill>
                <a:latin typeface="阿里巴巴普惠体 3.0" panose="00020600040101010101" charset="-122"/>
                <a:ea typeface="阿里巴巴普惠体 3.0" panose="00020600040101010101" charset="-122"/>
              </a:endParaRPr>
            </a:p>
          </p:txBody>
        </p:sp>
      </p:grpSp>
      <p:pic>
        <p:nvPicPr>
          <p:cNvPr id="5" name="图片 4"/>
          <p:cNvPicPr>
            <a:picLocks noChangeAspect="1"/>
          </p:cNvPicPr>
          <p:nvPr>
            <p:custDataLst>
              <p:tags r:id="rId1"/>
            </p:custDataLst>
          </p:nvPr>
        </p:nvPicPr>
        <p:blipFill>
          <a:blip r:embed="rId2"/>
          <a:stretch>
            <a:fillRect/>
          </a:stretch>
        </p:blipFill>
        <p:spPr>
          <a:xfrm>
            <a:off x="8265795" y="2470785"/>
            <a:ext cx="15229563" cy="862920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7072630" cy="1428115"/>
            <a:chOff x="-33" y="-13"/>
            <a:chExt cx="3306" cy="2249"/>
          </a:xfrm>
        </p:grpSpPr>
        <p:sp>
          <p:nvSpPr>
            <p:cNvPr id="2" name="矩形"/>
            <p:cNvSpPr/>
            <p:nvPr>
              <p:custDataLst>
                <p:tags r:id="rId1"/>
              </p:custDataLst>
            </p:nvPr>
          </p:nvSpPr>
          <p:spPr>
            <a:xfrm>
              <a:off x="-33" y="-13"/>
              <a:ext cx="2734" cy="34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3283" cy="18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sym typeface="+mn-ea"/>
                </a:rPr>
                <a:t>SQLServer（OLTP）</a:t>
              </a:r>
              <a:endParaRPr lang="en-US" b="0" dirty="0">
                <a:solidFill>
                  <a:srgbClr val="0C7BE0"/>
                </a:solidFill>
                <a:latin typeface="阿里巴巴普惠体 3.0" panose="00020600040101010101" charset="-122"/>
                <a:ea typeface="阿里巴巴普惠体 3.0" panose="00020600040101010101" charset="-122"/>
                <a:sym typeface="+mn-ea"/>
              </a:endParaRPr>
            </a:p>
          </p:txBody>
        </p:sp>
      </p:grpSp>
      <p:sp>
        <p:nvSpPr>
          <p:cNvPr id="5" name="文本框 4"/>
          <p:cNvSpPr txBox="1"/>
          <p:nvPr/>
        </p:nvSpPr>
        <p:spPr>
          <a:xfrm>
            <a:off x="2070735" y="2372678"/>
            <a:ext cx="9341485" cy="910399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sym typeface="+mn-ea"/>
              </a:rPr>
              <a:t>SQLServer 是</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美国Microsoft公司推出的一种关系型数据库系统。</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SQL Server是一个可扩展的、高性能的、为分布式客户机/服务器计算所设计的数据库管理系统，实现了与WindowsNT的有机结合，提供了基于事务的企业级信息管理系统方案。</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特性：</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（1）高性能设计，可充分利用WindowsNT的优势。</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（2）系统管理先进，支持Windows图形化管理工具，支持本地和远程的系统管理和配置。</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（3）强壮的事务处理功能，采用各种方法保证数据的完整性。</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（4）支持对称多处理器结构、存储过程、ODBC，并具有自主的SQL语言。</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rPr>
              <a:t>SQLServer 官网</a:t>
            </a:r>
            <a:endPar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endParaRPr>
          </a:p>
        </p:txBody>
      </p:sp>
      <p:pic>
        <p:nvPicPr>
          <p:cNvPr id="12" name="图片 11"/>
          <p:cNvPicPr>
            <a:picLocks noChangeAspect="1"/>
          </p:cNvPicPr>
          <p:nvPr>
            <p:custDataLst>
              <p:tags r:id="rId5"/>
            </p:custDataLst>
          </p:nvPr>
        </p:nvPicPr>
        <p:blipFill>
          <a:blip r:embed="rId6"/>
          <a:stretch>
            <a:fillRect/>
          </a:stretch>
        </p:blipFill>
        <p:spPr>
          <a:xfrm>
            <a:off x="6457315" y="-8255"/>
            <a:ext cx="1714500" cy="1428750"/>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13576300" y="2159000"/>
            <a:ext cx="9128760" cy="970407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6149340" y="2015490"/>
            <a:ext cx="16426568" cy="8629200"/>
          </a:xfrm>
          <a:prstGeom prst="rect">
            <a:avLst/>
          </a:prstGeom>
        </p:spPr>
      </p:pic>
      <p:sp>
        <p:nvSpPr>
          <p:cNvPr id="6" name="文本框 5"/>
          <p:cNvSpPr txBox="1"/>
          <p:nvPr/>
        </p:nvSpPr>
        <p:spPr>
          <a:xfrm>
            <a:off x="1059154" y="1664718"/>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主机名</a:t>
            </a:r>
            <a:r>
              <a:rPr lang="en-US" altLang="zh-CN" sz="2800" b="0" dirty="0">
                <a:latin typeface="阿里巴巴普惠体 3.0" panose="00020600040101010101" charset="-122"/>
                <a:ea typeface="阿里巴巴普惠体 3.0" panose="00020600040101010101" charset="-122"/>
              </a:rPr>
              <a:t>/IP</a:t>
            </a:r>
            <a:r>
              <a:rPr lang="zh-CN" altLang="en-US" sz="2800" b="0" dirty="0">
                <a:latin typeface="阿里巴巴普惠体 3.0" panose="00020600040101010101" charset="-122"/>
                <a:ea typeface="阿里巴巴普惠体 3.0" panose="00020600040101010101" charset="-122"/>
              </a:rPr>
              <a:t>地址</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额外的</a:t>
            </a:r>
            <a:r>
              <a:rPr lang="en-US" altLang="zh-CN" sz="2800" b="0" dirty="0">
                <a:latin typeface="阿里巴巴普惠体 3.0" panose="00020600040101010101" charset="-122"/>
                <a:ea typeface="阿里巴巴普惠体 3.0" panose="00020600040101010101" charset="-122"/>
              </a:rPr>
              <a:t>JDBC</a:t>
            </a:r>
            <a:r>
              <a:rPr lang="zh-CN" altLang="en-US" sz="2800" b="0" dirty="0">
                <a:latin typeface="阿里巴巴普惠体 3.0" panose="00020600040101010101" charset="-122"/>
                <a:ea typeface="阿里巴巴普惠体 3.0" panose="00020600040101010101" charset="-122"/>
              </a:rPr>
              <a:t>字符串</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端口</a:t>
            </a:r>
            <a:endPar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Schema</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grpSp>
        <p:nvGrpSpPr>
          <p:cNvPr id="2" name="组合 1"/>
          <p:cNvGrpSpPr/>
          <p:nvPr/>
        </p:nvGrpSpPr>
        <p:grpSpPr>
          <a:xfrm>
            <a:off x="-21590" y="13335"/>
            <a:ext cx="9468511" cy="1109345"/>
            <a:chOff x="-34" y="21"/>
            <a:chExt cx="14335" cy="1747"/>
          </a:xfrm>
        </p:grpSpPr>
        <p:sp>
          <p:nvSpPr>
            <p:cNvPr id="3" name="矩形"/>
            <p:cNvSpPr/>
            <p:nvPr/>
          </p:nvSpPr>
          <p:spPr>
            <a:xfrm>
              <a:off x="-34" y="21"/>
              <a:ext cx="13032" cy="34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rPr>
                <a:t>扩展：SQLServer 数据源对接</a:t>
              </a:r>
              <a:endParaRPr lang="en-US" b="0" dirty="0">
                <a:solidFill>
                  <a:srgbClr val="0C7BE0"/>
                </a:solidFill>
                <a:latin typeface="阿里巴巴普惠体 3.0" panose="00020600040101010101" charset="-122"/>
                <a:ea typeface="阿里巴巴普惠体 3.0" panose="00020600040101010101" charset="-122"/>
              </a:endParaRPr>
            </a:p>
          </p:txBody>
        </p:sp>
      </p:grpSp>
      <p:sp>
        <p:nvSpPr>
          <p:cNvPr id="8" name="文本框 7"/>
          <p:cNvSpPr txBox="1"/>
          <p:nvPr/>
        </p:nvSpPr>
        <p:spPr>
          <a:xfrm>
            <a:off x="2234847" y="11132469"/>
            <a:ext cx="19914306"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阿里巴巴普惠体 3.0" panose="00020600040101010101" charset="-122"/>
                <a:ea typeface="阿里巴巴普惠体 3.0" panose="00020600040101010101" charset="-122"/>
              </a:rPr>
              <a:t>1</a:t>
            </a:r>
            <a:r>
              <a:rPr lang="zh-CN" altLang="en-US" sz="2800" b="0" dirty="0">
                <a:latin typeface="阿里巴巴普惠体 3.0" panose="00020600040101010101" charset="-122"/>
                <a:ea typeface="阿里巴巴普惠体 3.0" panose="00020600040101010101" charset="-122"/>
              </a:rPr>
              <a:t>、</a:t>
            </a:r>
            <a:r>
              <a:rPr lang="en-US" altLang="zh-CN" sz="2800" b="0" dirty="0">
                <a:latin typeface="阿里巴巴普惠体 3.0" panose="00020600040101010101" charset="-122"/>
                <a:ea typeface="阿里巴巴普惠体 3.0" panose="00020600040101010101" charset="-122"/>
              </a:rPr>
              <a:t>MongoDB</a:t>
            </a:r>
            <a:r>
              <a:rPr lang="zh-CN" altLang="en-US" sz="2800" b="0" dirty="0">
                <a:latin typeface="阿里巴巴普惠体 3.0" panose="00020600040101010101" charset="-122"/>
                <a:ea typeface="阿里巴巴普惠体 3.0" panose="00020600040101010101" charset="-122"/>
              </a:rPr>
              <a:t> </a:t>
            </a:r>
            <a:r>
              <a:rPr lang="en-US" altLang="zh-CN" sz="2800" b="0" dirty="0">
                <a:latin typeface="阿里巴巴普惠体 3.0" panose="00020600040101010101" charset="-122"/>
                <a:ea typeface="阿里巴巴普惠体 3.0" panose="00020600040101010101" charset="-122"/>
              </a:rPr>
              <a:t>SQL </a:t>
            </a:r>
            <a:r>
              <a:rPr lang="zh-CN" altLang="en-US" sz="2800" b="0" dirty="0">
                <a:latin typeface="阿里巴巴普惠体 3.0" panose="00020600040101010101" charset="-122"/>
                <a:ea typeface="阿里巴巴普惠体 3.0" panose="00020600040101010101" charset="-122"/>
              </a:rPr>
              <a:t>数据集语法同标准 </a:t>
            </a:r>
            <a:r>
              <a:rPr lang="en-US" altLang="zh-CN" sz="2800" b="0" dirty="0">
                <a:latin typeface="阿里巴巴普惠体 3.0" panose="00020600040101010101" charset="-122"/>
                <a:ea typeface="阿里巴巴普惠体 3.0" panose="00020600040101010101" charset="-122"/>
              </a:rPr>
              <a:t>SQL </a:t>
            </a:r>
            <a:r>
              <a:rPr lang="zh-CN" altLang="en-US" sz="2800" b="0" dirty="0">
                <a:latin typeface="阿里巴巴普惠体 3.0" panose="00020600040101010101" charset="-122"/>
                <a:ea typeface="阿里巴巴普惠体 3.0" panose="00020600040101010101" charset="-122"/>
              </a:rPr>
              <a:t>语法，不可使用 </a:t>
            </a:r>
            <a:r>
              <a:rPr lang="en-US" altLang="zh-CN" sz="2800" b="0" dirty="0">
                <a:latin typeface="阿里巴巴普惠体 3.0" panose="00020600040101010101" charset="-122"/>
                <a:ea typeface="阿里巴巴普惠体 3.0" panose="00020600040101010101" charset="-122"/>
              </a:rPr>
              <a:t>MongoDB</a:t>
            </a:r>
            <a:r>
              <a:rPr lang="zh-CN" altLang="en-US" sz="2800" b="0" dirty="0">
                <a:latin typeface="阿里巴巴普惠体 3.0" panose="00020600040101010101" charset="-122"/>
                <a:ea typeface="阿里巴巴普惠体 3.0" panose="00020600040101010101" charset="-122"/>
              </a:rPr>
              <a:t> 自身查询语法。</a:t>
            </a:r>
            <a:endParaRPr lang="en-US" altLang="zh-CN" sz="2800" b="0" dirty="0">
              <a:latin typeface="阿里巴巴普惠体 3.0" panose="00020600040101010101" charset="-122"/>
              <a:ea typeface="阿里巴巴普惠体 3.0" panose="00020600040101010101"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2</a:t>
            </a: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MongoDB</a:t>
            </a:r>
            <a:r>
              <a:rPr lang="en-US" altLang="zh-CN" sz="2800" b="0" dirty="0">
                <a:latin typeface="阿里巴巴普惠体 3.0" panose="00020600040101010101" charset="-122"/>
                <a:ea typeface="阿里巴巴普惠体 3.0" panose="00020600040101010101" charset="-122"/>
              </a:rPr>
              <a:t>-</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BI-Connector</a:t>
            </a: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 对于 </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SQL </a:t>
            </a: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语法的兼容性会更优</a:t>
            </a:r>
            <a:r>
              <a:rPr lang="zh-CN" altLang="en-US" sz="2800" b="0" dirty="0">
                <a:latin typeface="阿里巴巴普惠体 3.0" panose="00020600040101010101" charset="-122"/>
                <a:ea typeface="阿里巴巴普惠体 3.0" panose="00020600040101010101" charset="-122"/>
              </a:rPr>
              <a:t>，安装方式详见：</a:t>
            </a:r>
            <a:r>
              <a:rPr lang="en-US" altLang="zh-CN" sz="2800" b="0" dirty="0">
                <a:latin typeface="阿里巴巴普惠体 3.0" panose="00020600040101010101" charset="-122"/>
                <a:ea typeface="阿里巴巴普惠体 3.0" panose="00020600040101010101" charset="-122"/>
                <a:hlinkClick r:id="rId3"/>
              </a:rPr>
              <a:t>https://kb.fit2cloud.com/?p=143</a:t>
            </a:r>
            <a:endParaRPr kumimoji="0" lang="zh-CN" altLang="en-US" sz="280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主机名</a:t>
            </a:r>
            <a:r>
              <a:rPr lang="en-US" altLang="zh-CN" sz="2800" b="0" dirty="0">
                <a:latin typeface="阿里巴巴普惠体 3.0" panose="00020600040101010101" charset="-122"/>
                <a:ea typeface="阿里巴巴普惠体 3.0" panose="00020600040101010101" charset="-122"/>
              </a:rPr>
              <a:t>/IP</a:t>
            </a:r>
            <a:r>
              <a:rPr lang="zh-CN" altLang="en-US" sz="2800" b="0" dirty="0">
                <a:latin typeface="阿里巴巴普惠体 3.0" panose="00020600040101010101" charset="-122"/>
                <a:ea typeface="阿里巴巴普惠体 3.0" panose="00020600040101010101" charset="-122"/>
              </a:rPr>
              <a:t>地址</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额外的</a:t>
            </a:r>
            <a:r>
              <a:rPr lang="en-US" altLang="zh-CN" sz="2800" b="0" dirty="0">
                <a:latin typeface="阿里巴巴普惠体 3.0" panose="00020600040101010101" charset="-122"/>
                <a:ea typeface="阿里巴巴普惠体 3.0" panose="00020600040101010101" charset="-122"/>
              </a:rPr>
              <a:t>JDBC</a:t>
            </a:r>
            <a:r>
              <a:rPr lang="zh-CN" altLang="en-US" sz="2800" b="0" dirty="0">
                <a:latin typeface="阿里巴巴普惠体 3.0" panose="00020600040101010101" charset="-122"/>
                <a:ea typeface="阿里巴巴普惠体 3.0" panose="00020600040101010101" charset="-122"/>
              </a:rPr>
              <a:t>字符串</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grpSp>
        <p:nvGrpSpPr>
          <p:cNvPr id="2" name="组合 1"/>
          <p:cNvGrpSpPr/>
          <p:nvPr/>
        </p:nvGrpSpPr>
        <p:grpSpPr>
          <a:xfrm>
            <a:off x="-21590" y="13335"/>
            <a:ext cx="8512134" cy="1109345"/>
            <a:chOff x="-34" y="21"/>
            <a:chExt cx="14335" cy="1747"/>
          </a:xfrm>
        </p:grpSpPr>
        <p:sp>
          <p:nvSpPr>
            <p:cNvPr id="3" name="矩形"/>
            <p:cNvSpPr/>
            <p:nvPr/>
          </p:nvSpPr>
          <p:spPr>
            <a:xfrm>
              <a:off x="-34" y="21"/>
              <a:ext cx="13032" cy="34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sym typeface="+mn-ea"/>
                </a:rPr>
                <a:t>SQLServer 数据源</a:t>
              </a:r>
              <a:r>
                <a:rPr lang="en-US" b="0" dirty="0">
                  <a:solidFill>
                    <a:srgbClr val="0C7BE0"/>
                  </a:solidFill>
                  <a:latin typeface="阿里巴巴普惠体 3.0" panose="00020600040101010101" charset="-122"/>
                  <a:ea typeface="阿里巴巴普惠体 3.0" panose="00020600040101010101" charset="-122"/>
                </a:rPr>
                <a:t>连接信息</a:t>
              </a:r>
              <a:r>
                <a:rPr lang="en-US" b="0" dirty="0">
                  <a:solidFill>
                    <a:srgbClr val="0C7BE0"/>
                  </a:solidFill>
                  <a:latin typeface="阿里巴巴普惠体 3.0" panose="00020600040101010101" charset="-122"/>
                  <a:ea typeface="阿里巴巴普惠体 3.0" panose="00020600040101010101" charset="-122"/>
                  <a:sym typeface="+mn-ea"/>
                </a:rPr>
                <a:t>（</a:t>
              </a:r>
              <a:r>
                <a:rPr lang="zh-CN" altLang="en-US" dirty="0">
                  <a:solidFill>
                    <a:srgbClr val="FF0000"/>
                  </a:solidFill>
                  <a:latin typeface="阿里巴巴普惠体 3.0" panose="00020600040101010101" charset="-122"/>
                  <a:ea typeface="阿里巴巴普惠体 3.0" panose="00020600040101010101" charset="-122"/>
                  <a:sym typeface="+mn-ea"/>
                </a:rPr>
                <a:t>待补充</a:t>
              </a:r>
              <a:r>
                <a:rPr lang="zh-CN" altLang="en-US" dirty="0">
                  <a:solidFill>
                    <a:srgbClr val="0C7BE0"/>
                  </a:solidFill>
                  <a:latin typeface="阿里巴巴普惠体 3.0" panose="00020600040101010101" charset="-122"/>
                  <a:ea typeface="阿里巴巴普惠体 3.0" panose="00020600040101010101" charset="-122"/>
                  <a:sym typeface="+mn-ea"/>
                </a:rPr>
                <a:t>）</a:t>
              </a:r>
              <a:endParaRPr lang="zh-CN" altLang="en-US"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8251190" cy="1745615"/>
            <a:chOff x="-33" y="-13"/>
            <a:chExt cx="3334" cy="2749"/>
          </a:xfrm>
        </p:grpSpPr>
        <p:sp>
          <p:nvSpPr>
            <p:cNvPr id="2" name="矩形"/>
            <p:cNvSpPr/>
            <p:nvPr>
              <p:custDataLst>
                <p:tags r:id="rId1"/>
              </p:custDataLst>
            </p:nvPr>
          </p:nvSpPr>
          <p:spPr>
            <a:xfrm>
              <a:off x="-33" y="-13"/>
              <a:ext cx="2734" cy="34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3311"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sym typeface="+mn-ea"/>
                </a:rPr>
                <a:t>Apache Doris（</a:t>
              </a:r>
              <a:r>
                <a:rPr lang="en-US" b="0" dirty="0">
                  <a:solidFill>
                    <a:srgbClr val="0C7BE0"/>
                  </a:solidFill>
                  <a:latin typeface="阿里巴巴普惠体 3.0" panose="00020600040101010101" charset="-122"/>
                  <a:ea typeface="阿里巴巴普惠体 3.0" panose="00020600040101010101" charset="-122"/>
                  <a:sym typeface="+mn-ea"/>
                </a:rPr>
                <a:t>OLAP）</a:t>
              </a:r>
              <a:endParaRPr lang="en-US" b="0" dirty="0">
                <a:solidFill>
                  <a:srgbClr val="0C7BE0"/>
                </a:solidFill>
                <a:latin typeface="阿里巴巴普惠体 3.0" panose="00020600040101010101" charset="-122"/>
                <a:ea typeface="阿里巴巴普惠体 3.0" panose="00020600040101010101" charset="-122"/>
                <a:sym typeface="+mn-ea"/>
              </a:endParaRPr>
            </a:p>
          </p:txBody>
        </p:sp>
      </p:grpSp>
      <p:sp>
        <p:nvSpPr>
          <p:cNvPr id="5" name="文本框 4"/>
          <p:cNvSpPr txBox="1"/>
          <p:nvPr/>
        </p:nvSpPr>
        <p:spPr>
          <a:xfrm>
            <a:off x="2070735" y="2959736"/>
            <a:ext cx="9341485" cy="73037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rPr>
              <a:t>Apache Doris 是一个基于 MPP 架构的高性能、实时的分析型数据库。</a:t>
            </a: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rPr>
              <a:t>以极速易用的特点被人们所熟知，仅需亚秒级（小于</a:t>
            </a:r>
            <a:r>
              <a:rPr lang="en-US" altLang="zh-CN" sz="3000" b="0">
                <a:solidFill>
                  <a:schemeClr val="tx1">
                    <a:lumMod val="65000"/>
                    <a:lumOff val="35000"/>
                  </a:schemeClr>
                </a:solidFill>
                <a:latin typeface="阿里巴巴普惠体 3.0" panose="00020600040101010101" charset="-122"/>
                <a:ea typeface="阿里巴巴普惠体 3.0" panose="00020600040101010101" charset="-122"/>
              </a:rPr>
              <a:t>1</a:t>
            </a: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rPr>
              <a:t>秒的时间单位）响应时间即可返回海量数据下的查询结果，不仅可以支持高并发的点查询场景，也能支持高吞吐的复杂分析场景。</a:t>
            </a: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rPr>
              <a:t>基于此，Apache Doris 能够较好的满足报表分析、即时查询、统一数仓构建、数据湖联邦查询加速等使用场景，用户可以在此之上构建用户行为分析、AB 实验平台、日志检索分析、用户画像分析、订单分析等应用。</a:t>
            </a: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10" name="文本框 9"/>
          <p:cNvSpPr txBox="1"/>
          <p:nvPr>
            <p:custDataLst>
              <p:tags r:id="rId3"/>
            </p:custDataLst>
          </p:nvPr>
        </p:nvSpPr>
        <p:spPr>
          <a:xfrm>
            <a:off x="19881850" y="12717780"/>
            <a:ext cx="4502150" cy="7251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rPr>
              <a:t>Apache Doris 官网</a:t>
            </a:r>
            <a:endPar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endParaRPr>
          </a:p>
        </p:txBody>
      </p:sp>
      <p:pic>
        <p:nvPicPr>
          <p:cNvPr id="8" name="图片 7"/>
          <p:cNvPicPr>
            <a:picLocks noChangeAspect="1"/>
          </p:cNvPicPr>
          <p:nvPr>
            <p:custDataLst>
              <p:tags r:id="rId5"/>
            </p:custDataLst>
          </p:nvPr>
        </p:nvPicPr>
        <p:blipFill>
          <a:blip r:embed="rId6"/>
          <a:stretch>
            <a:fillRect/>
          </a:stretch>
        </p:blipFill>
        <p:spPr>
          <a:xfrm>
            <a:off x="7101840" y="0"/>
            <a:ext cx="2447925" cy="111442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13749020" y="2708275"/>
            <a:ext cx="8819515" cy="864108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6149340" y="1966595"/>
            <a:ext cx="16426568" cy="8629200"/>
          </a:xfrm>
          <a:prstGeom prst="rect">
            <a:avLst/>
          </a:prstGeom>
        </p:spPr>
      </p:pic>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主机名</a:t>
            </a:r>
            <a:r>
              <a:rPr lang="en-US" altLang="zh-CN" sz="2800" b="0" dirty="0">
                <a:latin typeface="阿里巴巴普惠体 3.0" panose="00020600040101010101" charset="-122"/>
                <a:ea typeface="阿里巴巴普惠体 3.0" panose="00020600040101010101" charset="-122"/>
              </a:rPr>
              <a:t>/IP</a:t>
            </a:r>
            <a:r>
              <a:rPr lang="zh-CN" altLang="en-US" sz="2800" b="0" dirty="0">
                <a:latin typeface="阿里巴巴普惠体 3.0" panose="00020600040101010101" charset="-122"/>
                <a:ea typeface="阿里巴巴普惠体 3.0" panose="00020600040101010101" charset="-122"/>
              </a:rPr>
              <a:t>地址</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数据库名称</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额外的</a:t>
            </a:r>
            <a:r>
              <a:rPr lang="en-US" altLang="zh-CN" sz="2800" b="0" dirty="0">
                <a:latin typeface="阿里巴巴普惠体 3.0" panose="00020600040101010101" charset="-122"/>
                <a:ea typeface="阿里巴巴普惠体 3.0" panose="00020600040101010101" charset="-122"/>
              </a:rPr>
              <a:t>JDBC</a:t>
            </a:r>
            <a:r>
              <a:rPr lang="zh-CN" altLang="en-US" sz="2800" b="0" dirty="0">
                <a:latin typeface="阿里巴巴普惠体 3.0" panose="00020600040101010101" charset="-122"/>
                <a:ea typeface="阿里巴巴普惠体 3.0" panose="00020600040101010101" charset="-122"/>
              </a:rPr>
              <a:t>字符串</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grpSp>
        <p:nvGrpSpPr>
          <p:cNvPr id="2" name="组合 1"/>
          <p:cNvGrpSpPr/>
          <p:nvPr/>
        </p:nvGrpSpPr>
        <p:grpSpPr>
          <a:xfrm>
            <a:off x="-21590" y="13335"/>
            <a:ext cx="7731664" cy="1109345"/>
            <a:chOff x="-34" y="21"/>
            <a:chExt cx="14335" cy="1747"/>
          </a:xfrm>
        </p:grpSpPr>
        <p:sp>
          <p:nvSpPr>
            <p:cNvPr id="3" name="矩形"/>
            <p:cNvSpPr/>
            <p:nvPr/>
          </p:nvSpPr>
          <p:spPr>
            <a:xfrm>
              <a:off x="-34" y="21"/>
              <a:ext cx="13032" cy="34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rPr>
                <a:t>扩展：Doris 数据源对接</a:t>
              </a:r>
              <a:endParaRPr lang="en-US" b="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832800" y="1273963"/>
            <a:ext cx="10821859"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en-US" altLang="zh-CN" b="0" dirty="0">
                <a:solidFill>
                  <a:schemeClr val="tx2">
                    <a:lumMod val="50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DataEase</a:t>
            </a:r>
            <a:r>
              <a:rPr lang="zh-CN" altLang="en-US" b="0">
                <a:solidFill>
                  <a:schemeClr val="tx2">
                    <a:lumMod val="50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 功能架构</a:t>
            </a:r>
            <a:endParaRPr lang="en-US" altLang="zh-CN" b="0" dirty="0">
              <a:solidFill>
                <a:schemeClr val="tx2">
                  <a:lumMod val="50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pic>
        <p:nvPicPr>
          <p:cNvPr id="3" name="图片 2" descr="【架构图】dataease官网-2023（修改）-0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661796" y="2087880"/>
            <a:ext cx="20343959" cy="11448000"/>
          </a:xfrm>
          <a:prstGeom prst="rect">
            <a:avLst/>
          </a:prstGeom>
        </p:spPr>
      </p:pic>
      <p:sp>
        <p:nvSpPr>
          <p:cNvPr id="5" name="矩形"/>
          <p:cNvSpPr/>
          <p:nvPr/>
        </p:nvSpPr>
        <p:spPr>
          <a:xfrm>
            <a:off x="-21270" y="-9449"/>
            <a:ext cx="2634933"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nvSpPr>
        <p:spPr>
          <a:xfrm>
            <a:off x="16828" y="255654"/>
            <a:ext cx="2634932" cy="101830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功能架构</a:t>
            </a:r>
            <a:endParaRPr lang="en-US" sz="5000" b="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59154" y="2095565"/>
            <a:ext cx="9722658" cy="53130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主机名</a:t>
            </a:r>
            <a:r>
              <a:rPr lang="en-US" altLang="zh-CN" sz="2800" b="0" dirty="0">
                <a:latin typeface="阿里巴巴普惠体 3.0" panose="00020600040101010101" charset="-122"/>
                <a:ea typeface="阿里巴巴普惠体 3.0" panose="00020600040101010101" charset="-122"/>
              </a:rPr>
              <a:t>/IP</a:t>
            </a:r>
            <a:r>
              <a:rPr lang="zh-CN" altLang="en-US" sz="2800" b="0" dirty="0">
                <a:latin typeface="阿里巴巴普惠体 3.0" panose="00020600040101010101" charset="-122"/>
                <a:ea typeface="阿里巴巴普惠体 3.0" panose="00020600040101010101" charset="-122"/>
              </a:rPr>
              <a:t>地址：</a:t>
            </a:r>
            <a:r>
              <a:rPr lang="en-US" altLang="zh-CN" sz="2800" b="0" dirty="0">
                <a:latin typeface="阿里巴巴普惠体 3.0" panose="00020600040101010101" charset="-122"/>
                <a:ea typeface="阿里巴巴普惠体 3.0" panose="00020600040101010101" charset="-122"/>
              </a:rPr>
              <a:t>doris-fe</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数据库名称：</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class_demo</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a:t>
            </a:r>
            <a:r>
              <a:rPr lang="en-US" altLang="zh-CN" sz="2800" b="0" dirty="0">
                <a:latin typeface="阿里巴巴普惠体 3.0" panose="00020600040101010101" charset="-122"/>
                <a:ea typeface="阿里巴巴普惠体 3.0" panose="00020600040101010101" charset="-122"/>
              </a:rPr>
              <a:t>student</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密码：Password123@student</a:t>
            </a:r>
            <a:endPar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额外的</a:t>
            </a:r>
            <a:r>
              <a:rPr lang="en-US" altLang="zh-CN" sz="2800" b="0" dirty="0">
                <a:latin typeface="阿里巴巴普惠体 3.0" panose="00020600040101010101" charset="-122"/>
                <a:ea typeface="阿里巴巴普惠体 3.0" panose="00020600040101010101" charset="-122"/>
              </a:rPr>
              <a:t>JDBC</a:t>
            </a:r>
            <a:r>
              <a:rPr lang="zh-CN" altLang="en-US" sz="2800" b="0" dirty="0">
                <a:latin typeface="阿里巴巴普惠体 3.0" panose="00020600040101010101" charset="-122"/>
                <a:ea typeface="阿里巴巴普惠体 3.0" panose="00020600040101010101" charset="-122"/>
              </a:rPr>
              <a:t>字符串（无需调整）</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端口：</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9030</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grpSp>
        <p:nvGrpSpPr>
          <p:cNvPr id="2" name="组合 1"/>
          <p:cNvGrpSpPr/>
          <p:nvPr/>
        </p:nvGrpSpPr>
        <p:grpSpPr>
          <a:xfrm>
            <a:off x="-21590" y="13335"/>
            <a:ext cx="7001363" cy="1109345"/>
            <a:chOff x="-34" y="21"/>
            <a:chExt cx="14335" cy="1747"/>
          </a:xfrm>
        </p:grpSpPr>
        <p:sp>
          <p:nvSpPr>
            <p:cNvPr id="3" name="矩形"/>
            <p:cNvSpPr/>
            <p:nvPr/>
          </p:nvSpPr>
          <p:spPr>
            <a:xfrm>
              <a:off x="-34" y="21"/>
              <a:ext cx="13032" cy="34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rPr>
                <a:t>Doris 数据源连接信息</a:t>
              </a:r>
              <a:endParaRPr lang="en-US" b="0" dirty="0">
                <a:solidFill>
                  <a:srgbClr val="0C7BE0"/>
                </a:solidFill>
                <a:latin typeface="阿里巴巴普惠体 3.0" panose="00020600040101010101" charset="-122"/>
                <a:ea typeface="阿里巴巴普惠体 3.0" panose="00020600040101010101" charset="-122"/>
              </a:endParaRPr>
            </a:p>
          </p:txBody>
        </p:sp>
      </p:grpSp>
      <p:pic>
        <p:nvPicPr>
          <p:cNvPr id="5" name="图片 4"/>
          <p:cNvPicPr>
            <a:picLocks noChangeAspect="1"/>
          </p:cNvPicPr>
          <p:nvPr>
            <p:custDataLst>
              <p:tags r:id="rId1"/>
            </p:custDataLst>
          </p:nvPr>
        </p:nvPicPr>
        <p:blipFill>
          <a:blip r:embed="rId2"/>
          <a:stretch>
            <a:fillRect/>
          </a:stretch>
        </p:blipFill>
        <p:spPr>
          <a:xfrm>
            <a:off x="7002780" y="2372360"/>
            <a:ext cx="16449675" cy="892492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组合 6"/>
          <p:cNvGrpSpPr/>
          <p:nvPr/>
        </p:nvGrpSpPr>
        <p:grpSpPr>
          <a:xfrm>
            <a:off x="-20955" y="-8255"/>
            <a:ext cx="7427766" cy="1745615"/>
            <a:chOff x="-33" y="-13"/>
            <a:chExt cx="4877" cy="2749"/>
          </a:xfrm>
        </p:grpSpPr>
        <p:sp>
          <p:nvSpPr>
            <p:cNvPr id="2" name="矩形"/>
            <p:cNvSpPr/>
            <p:nvPr>
              <p:custDataLst>
                <p:tags r:id="rId1"/>
              </p:custDataLst>
            </p:nvPr>
          </p:nvSpPr>
          <p:spPr>
            <a:xfrm>
              <a:off x="-33" y="-13"/>
              <a:ext cx="4488" cy="34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4854"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sym typeface="+mn-ea"/>
                </a:rPr>
                <a:t>Elasticsearch（OLAP）</a:t>
              </a:r>
              <a:endParaRPr lang="en-US" b="0" dirty="0">
                <a:solidFill>
                  <a:srgbClr val="0C7BE0"/>
                </a:solidFill>
                <a:latin typeface="阿里巴巴普惠体 3.0" panose="00020600040101010101" charset="-122"/>
                <a:ea typeface="阿里巴巴普惠体 3.0" panose="00020600040101010101" charset="-122"/>
                <a:sym typeface="+mn-ea"/>
              </a:endParaRPr>
            </a:p>
          </p:txBody>
        </p:sp>
      </p:grpSp>
      <p:sp>
        <p:nvSpPr>
          <p:cNvPr id="5" name="文本框 4"/>
          <p:cNvSpPr txBox="1"/>
          <p:nvPr/>
        </p:nvSpPr>
        <p:spPr>
          <a:xfrm>
            <a:off x="2070735" y="2453958"/>
            <a:ext cx="9341485" cy="910399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rPr>
              <a:t>Elasticsearch 是一个分布式、高扩展、高实时的搜索与数据分析引擎。它能很方便的使大量数据具有搜索、分析和探索的能力。充分利用Elasticsearch的水平伸缩性，能使数据在生产环境变得更有价值。</a:t>
            </a: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rPr>
              <a:t>Elasticsearch 的实现原理主要分为以下几个步骤，首先用户将数据提交到Elasticsearch 数据库中，再通过分词控制器去将对应的语句分词，将其权重和分词结果一并存入数据，当用户搜索数据时候，再根据权重将结果排名，打分，再将返回结果呈现给用户。</a:t>
            </a: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rPr>
              <a:t>Elasticsearch是与名为Logstash的数据收集和日志解析引擎以及名为Kibana的分析和可视化平台一起开发的。这三个产品被设计成一个集成解决方案，称为“Elastic Stack”（以前称为“ELK stack”）。</a:t>
            </a: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rPr>
              <a:t>Elasticsearch 官网</a:t>
            </a:r>
            <a:endPar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endParaRPr>
          </a:p>
        </p:txBody>
      </p:sp>
      <p:pic>
        <p:nvPicPr>
          <p:cNvPr id="4" name="图片 3"/>
          <p:cNvPicPr>
            <a:picLocks noChangeAspect="1"/>
          </p:cNvPicPr>
          <p:nvPr>
            <p:custDataLst>
              <p:tags r:id="rId5"/>
            </p:custDataLst>
          </p:nvPr>
        </p:nvPicPr>
        <p:blipFill>
          <a:blip r:embed="rId6"/>
          <a:stretch>
            <a:fillRect/>
          </a:stretch>
        </p:blipFill>
        <p:spPr>
          <a:xfrm>
            <a:off x="7215505" y="-8255"/>
            <a:ext cx="2517775" cy="143700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2024360" y="2285365"/>
            <a:ext cx="11488420" cy="375158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13677265" y="6624320"/>
            <a:ext cx="9006840" cy="522287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570962" y="2313267"/>
            <a:ext cx="9722658" cy="272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地址</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4" name="矩形"/>
          <p:cNvSpPr/>
          <p:nvPr/>
        </p:nvSpPr>
        <p:spPr>
          <a:xfrm>
            <a:off x="-21274" y="-22151"/>
            <a:ext cx="9477001"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 name="DataEase 功能架构"/>
          <p:cNvSpPr txBox="1"/>
          <p:nvPr/>
        </p:nvSpPr>
        <p:spPr>
          <a:xfrm>
            <a:off x="16827" y="255654"/>
            <a:ext cx="9916882" cy="804219"/>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rPr>
              <a:t>扩展：Elasticsearch 数据源对接</a:t>
            </a:r>
            <a:endParaRPr lang="en-US" b="0" dirty="0">
              <a:solidFill>
                <a:srgbClr val="0C7BE0"/>
              </a:solidFill>
              <a:latin typeface="阿里巴巴普惠体 3.0" panose="00020600040101010101" charset="-122"/>
              <a:ea typeface="阿里巴巴普惠体 3.0" panose="00020600040101010101" charset="-122"/>
            </a:endParaRPr>
          </a:p>
        </p:txBody>
      </p:sp>
      <p:pic>
        <p:nvPicPr>
          <p:cNvPr id="7" name="图片 6"/>
          <p:cNvPicPr>
            <a:picLocks noChangeAspect="1"/>
          </p:cNvPicPr>
          <p:nvPr/>
        </p:nvPicPr>
        <p:blipFill>
          <a:blip r:embed="rId1"/>
          <a:stretch>
            <a:fillRect/>
          </a:stretch>
        </p:blipFill>
        <p:spPr>
          <a:xfrm>
            <a:off x="4476078" y="1834151"/>
            <a:ext cx="17209815" cy="7605769"/>
          </a:xfrm>
          <a:prstGeom prst="rect">
            <a:avLst/>
          </a:prstGeom>
        </p:spPr>
      </p:pic>
      <p:sp>
        <p:nvSpPr>
          <p:cNvPr id="8" name="文本框 7"/>
          <p:cNvSpPr txBox="1"/>
          <p:nvPr/>
        </p:nvSpPr>
        <p:spPr>
          <a:xfrm>
            <a:off x="3123832" y="10215382"/>
            <a:ext cx="19914306" cy="2080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280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注意点：</a:t>
            </a:r>
            <a:endParaRPr kumimoji="0" lang="en-US" altLang="zh-CN" sz="280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阿里巴巴普惠体 3.0" panose="00020600040101010101" charset="-122"/>
                <a:ea typeface="阿里巴巴普惠体 3.0" panose="00020600040101010101" charset="-122"/>
              </a:rPr>
              <a:t>1</a:t>
            </a:r>
            <a:r>
              <a:rPr lang="zh-CN" altLang="en-US" sz="2800" b="0" dirty="0">
                <a:latin typeface="阿里巴巴普惠体 3.0" panose="00020600040101010101" charset="-122"/>
                <a:ea typeface="阿里巴巴普惠体 3.0" panose="00020600040101010101" charset="-122"/>
              </a:rPr>
              <a:t>、</a:t>
            </a:r>
            <a:r>
              <a:rPr lang="en-US" altLang="zh-CN" sz="2800" b="0" dirty="0">
                <a:latin typeface="阿里巴巴普惠体 3.0" panose="00020600040101010101" charset="-122"/>
                <a:ea typeface="阿里巴巴普惠体 3.0" panose="00020600040101010101" charset="-122"/>
              </a:rPr>
              <a:t>Elasticsearch </a:t>
            </a:r>
            <a:r>
              <a:rPr lang="zh-CN" altLang="en-US" sz="2800" b="0" dirty="0">
                <a:latin typeface="阿里巴巴普惠体 3.0" panose="00020600040101010101" charset="-122"/>
                <a:ea typeface="阿里巴巴普惠体 3.0" panose="00020600040101010101" charset="-122"/>
              </a:rPr>
              <a:t>数据源将索引当作数据库，索引等同于关系型数据库中的表。</a:t>
            </a:r>
            <a:endParaRPr lang="en-US" altLang="zh-CN" sz="2800" b="0" dirty="0">
              <a:latin typeface="阿里巴巴普惠体 3.0" panose="00020600040101010101" charset="-122"/>
              <a:ea typeface="阿里巴巴普惠体 3.0" panose="00020600040101010101" charset="-122"/>
            </a:endParaRPr>
          </a:p>
          <a:p>
            <a:pPr marL="0" marR="0" indent="0" algn="l" defTabSz="821690" rtl="0" fontAlgn="auto" latinLnBrk="0" hangingPunct="0">
              <a:lnSpc>
                <a:spcPct val="150000"/>
              </a:lnSpc>
              <a:spcBef>
                <a:spcPts val="0"/>
              </a:spcBef>
              <a:spcAft>
                <a:spcPts val="0"/>
              </a:spcAft>
              <a:buClrTx/>
              <a:buSzTx/>
              <a:buFontTx/>
              <a:buNone/>
            </a:pPr>
            <a:r>
              <a:rPr lang="en-US" altLang="zh-CN" sz="2800" b="0" dirty="0">
                <a:latin typeface="阿里巴巴普惠体 3.0" panose="00020600040101010101" charset="-122"/>
                <a:ea typeface="阿里巴巴普惠体 3.0" panose="00020600040101010101" charset="-122"/>
              </a:rPr>
              <a:t>2</a:t>
            </a:r>
            <a:r>
              <a:rPr lang="zh-CN" altLang="en-US" sz="2800" b="0" dirty="0">
                <a:latin typeface="阿里巴巴普惠体 3.0" panose="00020600040101010101" charset="-122"/>
                <a:ea typeface="阿里巴巴普惠体 3.0" panose="00020600040101010101" charset="-122"/>
              </a:rPr>
              <a:t>、</a:t>
            </a:r>
            <a:r>
              <a:rPr lang="en-US" altLang="zh-CN" sz="2800" b="0" dirty="0">
                <a:latin typeface="阿里巴巴普惠体 3.0" panose="00020600040101010101" charset="-122"/>
                <a:ea typeface="阿里巴巴普惠体 3.0" panose="00020600040101010101" charset="-122"/>
              </a:rPr>
              <a:t>Elasticsearch </a:t>
            </a:r>
            <a:r>
              <a:rPr lang="zh-CN" altLang="en-US" sz="2800" b="0" dirty="0">
                <a:latin typeface="阿里巴巴普惠体 3.0" panose="00020600040101010101" charset="-122"/>
                <a:ea typeface="阿里巴巴普惠体 3.0" panose="00020600040101010101" charset="-122"/>
              </a:rPr>
              <a:t>数据源也可编写 </a:t>
            </a:r>
            <a:r>
              <a:rPr lang="en-US" altLang="zh-CN" sz="2800" b="0" dirty="0">
                <a:latin typeface="阿里巴巴普惠体 3.0" panose="00020600040101010101" charset="-122"/>
                <a:ea typeface="阿里巴巴普惠体 3.0" panose="00020600040101010101" charset="-122"/>
              </a:rPr>
              <a:t>SQL </a:t>
            </a:r>
            <a:r>
              <a:rPr lang="zh-CN" altLang="en-US" sz="2800" b="0" dirty="0">
                <a:latin typeface="阿里巴巴普惠体 3.0" panose="00020600040101010101" charset="-122"/>
                <a:ea typeface="阿里巴巴普惠体 3.0" panose="00020600040101010101" charset="-122"/>
              </a:rPr>
              <a:t>数据集，语法同 </a:t>
            </a:r>
            <a:r>
              <a:rPr lang="en-US" altLang="zh-CN" sz="2800" b="0" dirty="0">
                <a:latin typeface="阿里巴巴普惠体 3.0" panose="00020600040101010101" charset="-122"/>
                <a:ea typeface="阿里巴巴普惠体 3.0" panose="00020600040101010101" charset="-122"/>
              </a:rPr>
              <a:t>ES</a:t>
            </a:r>
            <a:r>
              <a:rPr lang="zh-CN" altLang="en-US" sz="2800" b="0" dirty="0">
                <a:latin typeface="阿里巴巴普惠体 3.0" panose="00020600040101010101" charset="-122"/>
                <a:ea typeface="阿里巴巴普惠体 3.0" panose="00020600040101010101" charset="-122"/>
              </a:rPr>
              <a:t> </a:t>
            </a:r>
            <a:r>
              <a:rPr lang="en-US" altLang="zh-CN" sz="2800" b="0" dirty="0">
                <a:latin typeface="阿里巴巴普惠体 3.0" panose="00020600040101010101" charset="-122"/>
                <a:ea typeface="阿里巴巴普惠体 3.0" panose="00020600040101010101" charset="-122"/>
              </a:rPr>
              <a:t>SQL </a:t>
            </a:r>
            <a:r>
              <a:rPr lang="zh-CN" altLang="en-US" sz="2800" b="0" dirty="0">
                <a:latin typeface="阿里巴巴普惠体 3.0" panose="00020600040101010101" charset="-122"/>
                <a:ea typeface="阿里巴巴普惠体 3.0" panose="00020600040101010101" charset="-122"/>
              </a:rPr>
              <a:t>的语法。 </a:t>
            </a:r>
            <a:endParaRPr kumimoji="0" lang="zh-CN" altLang="en-US" sz="280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1059154" y="2496250"/>
            <a:ext cx="9722658" cy="272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地址：http://118.195.221.48:9201</a:t>
            </a:r>
            <a:endParaRPr lang="zh-CN" altLang="en-US"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用户名（可为空）</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密码（可为空）</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grpSp>
        <p:nvGrpSpPr>
          <p:cNvPr id="2" name="组合 1"/>
          <p:cNvGrpSpPr/>
          <p:nvPr/>
        </p:nvGrpSpPr>
        <p:grpSpPr>
          <a:xfrm>
            <a:off x="-21590" y="13335"/>
            <a:ext cx="9906691" cy="1109345"/>
            <a:chOff x="-34" y="21"/>
            <a:chExt cx="14335" cy="1747"/>
          </a:xfrm>
        </p:grpSpPr>
        <p:sp>
          <p:nvSpPr>
            <p:cNvPr id="3" name="矩形"/>
            <p:cNvSpPr/>
            <p:nvPr/>
          </p:nvSpPr>
          <p:spPr>
            <a:xfrm>
              <a:off x="-34" y="21"/>
              <a:ext cx="13032" cy="34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sym typeface="+mn-ea"/>
                </a:rPr>
                <a:t>Elasticsearch </a:t>
              </a:r>
              <a:r>
                <a:rPr lang="en-US" b="0" dirty="0">
                  <a:solidFill>
                    <a:srgbClr val="0C7BE0"/>
                  </a:solidFill>
                  <a:latin typeface="阿里巴巴普惠体 3.0" panose="00020600040101010101" charset="-122"/>
                  <a:ea typeface="阿里巴巴普惠体 3.0" panose="00020600040101010101" charset="-122"/>
                </a:rPr>
                <a:t> 数据源连接信息</a:t>
              </a:r>
              <a:endParaRPr lang="en-US" b="0" dirty="0">
                <a:solidFill>
                  <a:srgbClr val="0C7BE0"/>
                </a:solidFill>
                <a:latin typeface="阿里巴巴普惠体 3.0" panose="00020600040101010101" charset="-122"/>
                <a:ea typeface="阿里巴巴普惠体 3.0" panose="00020600040101010101" charset="-122"/>
              </a:endParaRPr>
            </a:p>
          </p:txBody>
        </p:sp>
      </p:grpSp>
      <p:pic>
        <p:nvPicPr>
          <p:cNvPr id="5" name="图片 4"/>
          <p:cNvPicPr>
            <a:picLocks noChangeAspect="1"/>
          </p:cNvPicPr>
          <p:nvPr>
            <p:custDataLst>
              <p:tags r:id="rId1"/>
            </p:custDataLst>
          </p:nvPr>
        </p:nvPicPr>
        <p:blipFill>
          <a:blip r:embed="rId2"/>
          <a:stretch>
            <a:fillRect/>
          </a:stretch>
        </p:blipFill>
        <p:spPr>
          <a:xfrm>
            <a:off x="8040370" y="2496185"/>
            <a:ext cx="15107793" cy="862920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组合 6"/>
          <p:cNvGrpSpPr/>
          <p:nvPr/>
        </p:nvGrpSpPr>
        <p:grpSpPr>
          <a:xfrm>
            <a:off x="-20955" y="-8255"/>
            <a:ext cx="6618605" cy="1745615"/>
            <a:chOff x="-33" y="-13"/>
            <a:chExt cx="2979" cy="2749"/>
          </a:xfrm>
        </p:grpSpPr>
        <p:sp>
          <p:nvSpPr>
            <p:cNvPr id="2" name="矩形"/>
            <p:cNvSpPr/>
            <p:nvPr>
              <p:custDataLst>
                <p:tags r:id="rId1"/>
              </p:custDataLst>
            </p:nvPr>
          </p:nvSpPr>
          <p:spPr>
            <a:xfrm>
              <a:off x="-33" y="-13"/>
              <a:ext cx="2734" cy="34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295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sym typeface="+mn-ea"/>
                </a:rPr>
                <a:t>Apache Hive（数仓）</a:t>
              </a:r>
              <a:endParaRPr lang="en-US" b="0" dirty="0">
                <a:solidFill>
                  <a:srgbClr val="0C7BE0"/>
                </a:solidFill>
                <a:latin typeface="阿里巴巴普惠体 3.0" panose="00020600040101010101" charset="-122"/>
                <a:ea typeface="阿里巴巴普惠体 3.0" panose="00020600040101010101" charset="-122"/>
                <a:sym typeface="+mn-ea"/>
              </a:endParaRPr>
            </a:p>
          </p:txBody>
        </p:sp>
      </p:grpSp>
      <p:sp>
        <p:nvSpPr>
          <p:cNvPr id="5" name="文本框 4"/>
          <p:cNvSpPr txBox="1"/>
          <p:nvPr/>
        </p:nvSpPr>
        <p:spPr>
          <a:xfrm>
            <a:off x="2367915" y="2805430"/>
            <a:ext cx="8449945" cy="648652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rPr>
              <a:t>Apache Hive 是一种分布式、容错的数据仓库系统，可实现大规模分析。</a:t>
            </a: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821690" rtl="0" fontAlgn="auto" latinLnBrk="0" hangingPunct="0">
              <a:lnSpc>
                <a:spcPct val="130000"/>
              </a:lnSpc>
              <a:spcBef>
                <a:spcPts val="0"/>
              </a:spcBef>
              <a:spcAft>
                <a:spcPts val="0"/>
              </a:spcAft>
              <a:buClrTx/>
              <a:buSzTx/>
              <a:buFontTx/>
              <a:buNone/>
            </a:pPr>
            <a:r>
              <a:rPr lang="zh-CN" altLang="en-US" sz="3000" b="0">
                <a:solidFill>
                  <a:schemeClr val="tx1">
                    <a:lumMod val="65000"/>
                    <a:lumOff val="35000"/>
                  </a:schemeClr>
                </a:solidFill>
                <a:latin typeface="阿里巴巴普惠体 3.0" panose="00020600040101010101" charset="-122"/>
                <a:ea typeface="阿里巴巴普惠体 3.0" panose="00020600040101010101" charset="-122"/>
              </a:rPr>
              <a:t>Hive Metastore (HMS) 提供了一个元数据的中央存储库，可以轻松分析该元数据以做出明智的、数据驱动的决策，因此它是许多数据湖架构的关键组件。Hive 构建在 Apache Hadoop 之上，通过 hdfs 支持 S3、adls、gs 等存储。Hive 允许用户使用 SQL 读取、写入和管理 PB 级数据。</a:t>
            </a:r>
            <a:endParaRPr lang="zh-CN" altLang="en-US" sz="3000" b="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rPr>
              <a:t>Apache Hive 官网</a:t>
            </a:r>
            <a:endPar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endParaRPr>
          </a:p>
        </p:txBody>
      </p:sp>
      <p:pic>
        <p:nvPicPr>
          <p:cNvPr id="4" name="图片 3"/>
          <p:cNvPicPr>
            <a:picLocks noChangeAspect="1"/>
          </p:cNvPicPr>
          <p:nvPr>
            <p:custDataLst>
              <p:tags r:id="rId5"/>
            </p:custDataLst>
          </p:nvPr>
        </p:nvPicPr>
        <p:blipFill>
          <a:blip r:embed="rId6"/>
          <a:stretch>
            <a:fillRect/>
          </a:stretch>
        </p:blipFill>
        <p:spPr>
          <a:xfrm>
            <a:off x="6597650" y="-8255"/>
            <a:ext cx="1541780" cy="138747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11844020" y="1991360"/>
            <a:ext cx="11706225" cy="1039939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6263640" y="1833880"/>
            <a:ext cx="16458620" cy="8629200"/>
          </a:xfrm>
          <a:prstGeom prst="rect">
            <a:avLst/>
          </a:prstGeom>
        </p:spPr>
      </p:pic>
      <p:sp>
        <p:nvSpPr>
          <p:cNvPr id="6" name="文本框 5"/>
          <p:cNvSpPr txBox="1"/>
          <p:nvPr/>
        </p:nvSpPr>
        <p:spPr>
          <a:xfrm>
            <a:off x="1570962" y="1597939"/>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主机名</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/IP</a:t>
            </a: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地址</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数据库名称</a:t>
            </a:r>
            <a:endParaRPr lang="zh-CN" altLang="en-US"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认证方式</a:t>
            </a:r>
            <a:endParaRPr lang="zh-CN" altLang="en-US"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a:t>
            </a:r>
            <a:endPar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sym typeface="+mn-ea"/>
              </a:rPr>
              <a:t>额外的</a:t>
            </a:r>
            <a:r>
              <a:rPr lang="en-US" altLang="zh-CN" sz="2800" b="0" dirty="0">
                <a:latin typeface="阿里巴巴普惠体 3.0" panose="00020600040101010101" charset="-122"/>
                <a:ea typeface="阿里巴巴普惠体 3.0" panose="00020600040101010101" charset="-122"/>
                <a:sym typeface="+mn-ea"/>
              </a:rPr>
              <a:t>JDBC</a:t>
            </a:r>
            <a:r>
              <a:rPr lang="zh-CN" altLang="en-US" sz="2800" b="0" dirty="0">
                <a:latin typeface="阿里巴巴普惠体 3.0" panose="00020600040101010101" charset="-122"/>
                <a:ea typeface="阿里巴巴普惠体 3.0" panose="00020600040101010101" charset="-122"/>
                <a:sym typeface="+mn-ea"/>
              </a:rPr>
              <a:t>字符串</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grpSp>
        <p:nvGrpSpPr>
          <p:cNvPr id="2" name="组合 1"/>
          <p:cNvGrpSpPr/>
          <p:nvPr/>
        </p:nvGrpSpPr>
        <p:grpSpPr>
          <a:xfrm>
            <a:off x="-21590" y="13335"/>
            <a:ext cx="9722470" cy="1046480"/>
            <a:chOff x="-34" y="21"/>
            <a:chExt cx="15677" cy="1648"/>
          </a:xfrm>
        </p:grpSpPr>
        <p:sp>
          <p:nvSpPr>
            <p:cNvPr id="4" name="矩形"/>
            <p:cNvSpPr/>
            <p:nvPr/>
          </p:nvSpPr>
          <p:spPr>
            <a:xfrm>
              <a:off x="-34" y="21"/>
              <a:ext cx="14924" cy="34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 name="DataEase 功能架构"/>
            <p:cNvSpPr txBox="1"/>
            <p:nvPr/>
          </p:nvSpPr>
          <p:spPr>
            <a:xfrm>
              <a:off x="26" y="403"/>
              <a:ext cx="15617" cy="1266"/>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rPr>
                <a:t>扩展：Apache Hive 数据源对接</a:t>
              </a:r>
              <a:endParaRPr lang="en-US" b="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21590" y="13335"/>
            <a:ext cx="9495182" cy="1109345"/>
            <a:chOff x="-34" y="21"/>
            <a:chExt cx="14335" cy="1747"/>
          </a:xfrm>
        </p:grpSpPr>
        <p:sp>
          <p:nvSpPr>
            <p:cNvPr id="3" name="矩形"/>
            <p:cNvSpPr/>
            <p:nvPr/>
          </p:nvSpPr>
          <p:spPr>
            <a:xfrm>
              <a:off x="-34" y="21"/>
              <a:ext cx="13032" cy="34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26" y="403"/>
              <a:ext cx="14275" cy="1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sym typeface="+mn-ea"/>
                </a:rPr>
                <a:t>Apache Hive </a:t>
              </a:r>
              <a:r>
                <a:rPr lang="en-US" b="0" dirty="0">
                  <a:solidFill>
                    <a:srgbClr val="0C7BE0"/>
                  </a:solidFill>
                  <a:latin typeface="阿里巴巴普惠体 3.0" panose="00020600040101010101" charset="-122"/>
                  <a:ea typeface="阿里巴巴普惠体 3.0" panose="00020600040101010101" charset="-122"/>
                </a:rPr>
                <a:t> </a:t>
              </a:r>
              <a:r>
                <a:rPr lang="en-US" b="0" dirty="0">
                  <a:solidFill>
                    <a:srgbClr val="0C7BE0"/>
                  </a:solidFill>
                  <a:latin typeface="阿里巴巴普惠体 3.0" panose="00020600040101010101" charset="-122"/>
                  <a:ea typeface="阿里巴巴普惠体 3.0" panose="00020600040101010101" charset="-122"/>
                </a:rPr>
                <a:t>数据源连接信息（</a:t>
              </a:r>
              <a:r>
                <a:rPr lang="zh-CN" altLang="en-US" dirty="0">
                  <a:solidFill>
                    <a:srgbClr val="FF0000"/>
                  </a:solidFill>
                  <a:latin typeface="阿里巴巴普惠体 3.0" panose="00020600040101010101" charset="-122"/>
                  <a:ea typeface="阿里巴巴普惠体 3.0" panose="00020600040101010101" charset="-122"/>
                </a:rPr>
                <a:t>待补充</a:t>
              </a:r>
              <a:r>
                <a:rPr lang="zh-CN" altLang="en-US" dirty="0">
                  <a:solidFill>
                    <a:srgbClr val="0C7BE0"/>
                  </a:solidFill>
                  <a:latin typeface="阿里巴巴普惠体 3.0" panose="00020600040101010101" charset="-122"/>
                  <a:ea typeface="阿里巴巴普惠体 3.0" panose="00020600040101010101" charset="-122"/>
                </a:rPr>
                <a:t>）</a:t>
              </a:r>
              <a:endParaRPr lang="zh-CN" altLang="en-US" dirty="0">
                <a:solidFill>
                  <a:srgbClr val="0C7BE0"/>
                </a:solidFill>
                <a:latin typeface="阿里巴巴普惠体 3.0" panose="00020600040101010101" charset="-122"/>
                <a:ea typeface="阿里巴巴普惠体 3.0" panose="00020600040101010101" charset="-122"/>
              </a:endParaRPr>
            </a:p>
          </p:txBody>
        </p:sp>
      </p:grpSp>
      <p:pic>
        <p:nvPicPr>
          <p:cNvPr id="5" name="图片 4"/>
          <p:cNvPicPr>
            <a:picLocks noChangeAspect="1"/>
          </p:cNvPicPr>
          <p:nvPr>
            <p:custDataLst>
              <p:tags r:id="rId1"/>
            </p:custDataLst>
          </p:nvPr>
        </p:nvPicPr>
        <p:blipFill>
          <a:blip r:embed="rId2"/>
          <a:stretch>
            <a:fillRect/>
          </a:stretch>
        </p:blipFill>
        <p:spPr>
          <a:xfrm>
            <a:off x="8040370" y="2496185"/>
            <a:ext cx="15107793" cy="8629200"/>
          </a:xfrm>
          <a:prstGeom prst="rect">
            <a:avLst/>
          </a:prstGeom>
        </p:spPr>
      </p:pic>
      <p:sp>
        <p:nvSpPr>
          <p:cNvPr id="7" name="文本框 6"/>
          <p:cNvSpPr txBox="1"/>
          <p:nvPr>
            <p:custDataLst>
              <p:tags r:id="rId3"/>
            </p:custDataLst>
          </p:nvPr>
        </p:nvSpPr>
        <p:spPr>
          <a:xfrm>
            <a:off x="1570962" y="2242464"/>
            <a:ext cx="9722658" cy="6174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主机名</a:t>
            </a:r>
            <a:r>
              <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/IP</a:t>
            </a: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地址</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数据库名称</a:t>
            </a:r>
            <a:endParaRPr lang="zh-CN" altLang="en-US"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认证方式</a:t>
            </a:r>
            <a:endParaRPr lang="zh-CN" altLang="en-US"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rPr>
              <a:t>用户名</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密码</a:t>
            </a:r>
            <a:endParaRPr kumimoji="0" lang="zh-CN" altLang="en-US"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sym typeface="+mn-ea"/>
              </a:rPr>
              <a:t>额外的</a:t>
            </a:r>
            <a:r>
              <a:rPr lang="en-US" altLang="zh-CN" sz="2800" b="0" dirty="0">
                <a:latin typeface="阿里巴巴普惠体 3.0" panose="00020600040101010101" charset="-122"/>
                <a:ea typeface="阿里巴巴普惠体 3.0" panose="00020600040101010101" charset="-122"/>
                <a:sym typeface="+mn-ea"/>
              </a:rPr>
              <a:t>JDBC</a:t>
            </a:r>
            <a:r>
              <a:rPr lang="zh-CN" altLang="en-US" sz="2800" b="0" dirty="0">
                <a:latin typeface="阿里巴巴普惠体 3.0" panose="00020600040101010101" charset="-122"/>
                <a:ea typeface="阿里巴巴普惠体 3.0" panose="00020600040101010101" charset="-122"/>
                <a:sym typeface="+mn-ea"/>
              </a:rPr>
              <a:t>字符串</a:t>
            </a:r>
            <a:endParaRPr lang="en-US" altLang="zh-CN" sz="2800" b="0" dirty="0">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lang="zh-CN" altLang="en-US" sz="2800" b="0" dirty="0">
                <a:latin typeface="阿里巴巴普惠体 3.0" panose="00020600040101010101" charset="-122"/>
                <a:ea typeface="阿里巴巴普惠体 3.0" panose="00020600040101010101" charset="-122"/>
                <a:sym typeface="Helvetica Neue" panose="02000503000000020004"/>
              </a:rPr>
              <a:t>端口</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rPr>
              <a:t>实验五：基于 DataEase 完成商品关联数据集制作</a:t>
            </a:r>
            <a:endPar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实验五</a:t>
            </a:r>
            <a:endParaRPr lang="en-US" sz="5000" b="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542415"/>
            <a:ext cx="18782030" cy="9488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实验目的</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学会如何添加</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数据源。</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学会如何添加</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数据集</a:t>
            </a: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实验前提</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数据可视化分析工具的数据源操作。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数据可视化分析工具的数据集操作</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实验内容</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457200" lvl="1" indent="0" algn="l">
              <a:lnSpc>
                <a:spcPct val="130000"/>
              </a:lnSpc>
              <a:buFont typeface="+mj-lt"/>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完成商品关联数据集制作，其中包含添加数据源、数据集等</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2" name="矩形"/>
          <p:cNvSpPr/>
          <p:nvPr>
            <p:custDataLst>
              <p:tags r:id="rId3"/>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实验五</a:t>
            </a:r>
            <a:endParaRPr lang="en-US" sz="5000" b="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417955"/>
            <a:ext cx="19467830" cy="107537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实验环境</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2</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个学生组成一个数据可视化小组。</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每人或每两人有一台可访问互联网的电脑。</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457200" lvl="1" indent="0" algn="l">
              <a:lnSpc>
                <a:spcPct val="150000"/>
              </a:lnSpc>
              <a:buFont typeface="+mj-ea"/>
            </a:pPr>
            <a:r>
              <a:rPr lang="en-US" altLang="zh-CN" sz="3200" b="0" dirty="0">
                <a:solidFill>
                  <a:srgbClr val="FF0000"/>
                </a:solidFill>
                <a:latin typeface="阿里巴巴普惠体 3.0" panose="00020600040101010101" charset="-122"/>
                <a:ea typeface="阿里巴巴普惠体 3.0" panose="00020600040101010101" charset="-122"/>
                <a:sym typeface="Helvetica Neue" panose="02000503000000020004"/>
              </a:rPr>
              <a:t>备注：</a:t>
            </a:r>
            <a:r>
              <a:rPr lang="en-US" altLang="zh-CN" sz="3200" b="0" dirty="0">
                <a:solidFill>
                  <a:srgbClr val="FF0000"/>
                </a:solidFill>
                <a:latin typeface="阿里巴巴普惠体 3.0" panose="00020600040101010101" charset="-122"/>
                <a:ea typeface="阿里巴巴普惠体 3.0" panose="00020600040101010101" charset="-122"/>
                <a:sym typeface="+mn-ea"/>
              </a:rPr>
              <a:t>数据字典可点击下载 </a:t>
            </a:r>
            <a:r>
              <a:rPr lang="en-US" altLang="zh-CN" sz="3200" b="0" dirty="0">
                <a:solidFill>
                  <a:srgbClr val="FF0000"/>
                </a:solidFill>
                <a:latin typeface="阿里巴巴普惠体 3.0" panose="00020600040101010101" charset="-122"/>
                <a:ea typeface="阿里巴巴普惠体 3.0" panose="00020600040101010101" charset="-122"/>
                <a:sym typeface="+mn-ea"/>
                <a:hlinkClick r:id="rId2"/>
              </a:rPr>
              <a:t>数据字典 </a:t>
            </a:r>
            <a:r>
              <a:rPr lang="en-US" altLang="zh-CN" sz="3200" b="0" dirty="0">
                <a:solidFill>
                  <a:srgbClr val="FF0000"/>
                </a:solidFill>
                <a:latin typeface="阿里巴巴普惠体 3.0" panose="00020600040101010101" charset="-122"/>
                <a:ea typeface="阿里巴巴普惠体 3.0" panose="00020600040101010101" charset="-122"/>
                <a:sym typeface="+mn-ea"/>
              </a:rPr>
              <a:t>参考</a:t>
            </a:r>
            <a:r>
              <a:rPr lang="zh-CN" altLang="en-US" sz="3200" b="0" dirty="0">
                <a:solidFill>
                  <a:srgbClr val="FF0000"/>
                </a:solidFill>
                <a:latin typeface="阿里巴巴普惠体 3.0" panose="00020600040101010101" charset="-122"/>
                <a:ea typeface="阿里巴巴普惠体 3.0" panose="00020600040101010101" charset="-122"/>
                <a:sym typeface="+mn-ea"/>
              </a:rPr>
              <a:t>。</a:t>
            </a:r>
            <a:endPar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添加</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MySQL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数据源，</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连接信息如下所示：</a:t>
            </a:r>
            <a:endPar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lvl="6" algn="l">
              <a:lnSpc>
                <a:spcPct val="20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rPr>
              <a:t>主机名/IP地址：mysql</a:t>
            </a:r>
            <a:endPar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endParaRPr>
          </a:p>
          <a:p>
            <a:pPr lvl="6" algn="l">
              <a:lnSpc>
                <a:spcPct val="20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数据库名称：class_demo</a:t>
            </a:r>
            <a:endPar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endParaRPr>
          </a:p>
          <a:p>
            <a:pPr lvl="6" algn="l">
              <a:lnSpc>
                <a:spcPct val="20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rPr>
              <a:t>用户名：root</a:t>
            </a:r>
            <a:endPar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endParaRPr>
          </a:p>
          <a:p>
            <a:pPr lvl="6" algn="l">
              <a:lnSpc>
                <a:spcPct val="20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rPr>
              <a:t>密码：Password123@mysql</a:t>
            </a:r>
            <a:endPar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endParaRPr>
          </a:p>
          <a:p>
            <a:pPr lvl="6" algn="l">
              <a:lnSpc>
                <a:spcPct val="20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rPr>
              <a:t>端口：3306</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3"/>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实验五</a:t>
            </a:r>
            <a:endParaRPr lang="en-US" sz="5000" b="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2212042" y="3605772"/>
            <a:ext cx="19959916" cy="9969346"/>
          </a:xfrm>
          <a:prstGeom prst="rect">
            <a:avLst/>
          </a:prstGeom>
          <a:solidFill>
            <a:srgbClr val="F0F4FD"/>
          </a:solidFill>
          <a:ln w="12700">
            <a:miter lim="400000"/>
          </a:ln>
        </p:spPr>
        <p:txBody>
          <a:bodyPr lIns="50800" tIns="50800" rIns="50800" bIns="50800" anchor="ctr"/>
          <a:lstStyle/>
          <a:p>
            <a:pPr marL="0" marR="0" lvl="0" indent="127000" algn="l" defTabSz="825500" rtl="0" eaLnBrk="1" fontAlgn="auto" latinLnBrk="0" hangingPunct="0">
              <a:lnSpc>
                <a:spcPct val="100000"/>
              </a:lnSpc>
              <a:spcBef>
                <a:spcPts val="0"/>
              </a:spcBef>
              <a:spcAft>
                <a:spcPts val="0"/>
              </a:spcAft>
              <a:buClrTx/>
              <a:buSzTx/>
              <a:buFontTx/>
              <a:buNone/>
              <a:defRPr b="0">
                <a:solidFill>
                  <a:srgbClr val="FFFFFF"/>
                </a:solidFill>
                <a:latin typeface="+mn-lt"/>
                <a:ea typeface="+mn-ea"/>
                <a:cs typeface="+mn-cs"/>
                <a:sym typeface="Helvetica Neue Medium" panose="02000503000000020004"/>
              </a:defRPr>
            </a:pPr>
            <a:endParaRPr kumimoji="0" sz="1600" b="1"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sp>
        <p:nvSpPr>
          <p:cNvPr id="5" name="矩形"/>
          <p:cNvSpPr/>
          <p:nvPr/>
        </p:nvSpPr>
        <p:spPr>
          <a:xfrm>
            <a:off x="2846406" y="5451497"/>
            <a:ext cx="4064305" cy="7653018"/>
          </a:xfrm>
          <a:prstGeom prst="rect">
            <a:avLst/>
          </a:prstGeom>
          <a:solidFill>
            <a:srgbClr val="FFFFFF"/>
          </a:solidFill>
          <a:ln w="12700">
            <a:miter lim="400000"/>
          </a:ln>
        </p:spPr>
        <p:txBody>
          <a:bodyPr lIns="50800" tIns="50800" rIns="50800" bIns="50800" anchor="ctr"/>
          <a:lstStyle/>
          <a:p>
            <a:pPr marL="0" marR="0" lvl="0" indent="127000" algn="l" defTabSz="825500" rtl="0" eaLnBrk="1" fontAlgn="auto" latinLnBrk="0" hangingPunct="0">
              <a:lnSpc>
                <a:spcPct val="100000"/>
              </a:lnSpc>
              <a:spcBef>
                <a:spcPts val="0"/>
              </a:spcBef>
              <a:spcAft>
                <a:spcPts val="0"/>
              </a:spcAft>
              <a:buClrTx/>
              <a:buSzTx/>
              <a:buFontTx/>
              <a:buNone/>
              <a:defRPr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sp>
        <p:nvSpPr>
          <p:cNvPr id="6" name="连接数据"/>
          <p:cNvSpPr txBox="1"/>
          <p:nvPr/>
        </p:nvSpPr>
        <p:spPr>
          <a:xfrm>
            <a:off x="3947748" y="7038762"/>
            <a:ext cx="1861335" cy="532130"/>
          </a:xfrm>
          <a:prstGeom prst="rect">
            <a:avLst/>
          </a:prstGeom>
          <a:ln w="12700">
            <a:miter lim="400000"/>
          </a:ln>
        </p:spPr>
        <p:txBody>
          <a:bodyPr wrap="square" lIns="50800" tIns="50800" rIns="50800" bIns="50800" anchor="ctr">
            <a:spAutoFit/>
          </a:bodyPr>
          <a:lstStyle>
            <a:lvl1pPr indent="127000" algn="l">
              <a:defRPr sz="2800">
                <a:solidFill>
                  <a:srgbClr val="5E5E5E"/>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连接数据</a:t>
            </a:r>
            <a:endPar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9" name="数据准备"/>
          <p:cNvSpPr txBox="1"/>
          <p:nvPr/>
        </p:nvSpPr>
        <p:spPr>
          <a:xfrm>
            <a:off x="2859353" y="4347174"/>
            <a:ext cx="9804649" cy="792000"/>
          </a:xfrm>
          <a:prstGeom prst="rect">
            <a:avLst/>
          </a:prstGeom>
          <a:solidFill>
            <a:srgbClr val="0C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sz="3200" b="0"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数据准备</a:t>
            </a:r>
            <a:endParaRPr kumimoji="0" sz="3200" b="0"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10" name="可视化分析"/>
          <p:cNvSpPr txBox="1"/>
          <p:nvPr/>
        </p:nvSpPr>
        <p:spPr>
          <a:xfrm>
            <a:off x="13767873" y="4347174"/>
            <a:ext cx="7739201" cy="792000"/>
          </a:xfrm>
          <a:prstGeom prst="rect">
            <a:avLst/>
          </a:prstGeom>
          <a:solidFill>
            <a:srgbClr val="0C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sz="3200" b="0"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可视化分析</a:t>
            </a:r>
            <a:endParaRPr kumimoji="0" sz="3200" b="0"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pic>
        <p:nvPicPr>
          <p:cNvPr id="11" name="图像" descr="图像"/>
          <p:cNvPicPr>
            <a:picLocks noChangeAspect="1"/>
          </p:cNvPicPr>
          <p:nvPr/>
        </p:nvPicPr>
        <p:blipFill>
          <a:blip r:embed="rId1" cstate="screen"/>
          <a:srcRect/>
          <a:stretch>
            <a:fillRect/>
          </a:stretch>
        </p:blipFill>
        <p:spPr>
          <a:xfrm>
            <a:off x="4399256" y="5750795"/>
            <a:ext cx="958604" cy="955883"/>
          </a:xfrm>
          <a:custGeom>
            <a:avLst/>
            <a:gdLst/>
            <a:ahLst/>
            <a:cxnLst>
              <a:cxn ang="0">
                <a:pos x="wd2" y="hd2"/>
              </a:cxn>
              <a:cxn ang="5400000">
                <a:pos x="wd2" y="hd2"/>
              </a:cxn>
              <a:cxn ang="10800000">
                <a:pos x="wd2" y="hd2"/>
              </a:cxn>
              <a:cxn ang="16200000">
                <a:pos x="wd2" y="hd2"/>
              </a:cxn>
            </a:cxnLst>
            <a:rect l="0" t="0" r="r" b="b"/>
            <a:pathLst>
              <a:path w="21492" h="21549" extrusionOk="0">
                <a:moveTo>
                  <a:pt x="4952" y="4"/>
                </a:moveTo>
                <a:cubicBezTo>
                  <a:pt x="3529" y="42"/>
                  <a:pt x="2473" y="296"/>
                  <a:pt x="1455" y="819"/>
                </a:cubicBezTo>
                <a:cubicBezTo>
                  <a:pt x="59" y="1536"/>
                  <a:pt x="-52" y="1957"/>
                  <a:pt x="14" y="6097"/>
                </a:cubicBezTo>
                <a:cubicBezTo>
                  <a:pt x="68" y="9464"/>
                  <a:pt x="94" y="9646"/>
                  <a:pt x="788" y="10293"/>
                </a:cubicBezTo>
                <a:cubicBezTo>
                  <a:pt x="1269" y="10742"/>
                  <a:pt x="2411" y="11233"/>
                  <a:pt x="3413" y="11421"/>
                </a:cubicBezTo>
                <a:cubicBezTo>
                  <a:pt x="4401" y="11605"/>
                  <a:pt x="6092" y="11626"/>
                  <a:pt x="7061" y="11465"/>
                </a:cubicBezTo>
                <a:cubicBezTo>
                  <a:pt x="8671" y="11199"/>
                  <a:pt x="10048" y="10479"/>
                  <a:pt x="10371" y="9739"/>
                </a:cubicBezTo>
                <a:cubicBezTo>
                  <a:pt x="10761" y="8845"/>
                  <a:pt x="10780" y="8683"/>
                  <a:pt x="10754" y="5587"/>
                </a:cubicBezTo>
                <a:cubicBezTo>
                  <a:pt x="10728" y="2516"/>
                  <a:pt x="10729" y="2464"/>
                  <a:pt x="10451" y="1910"/>
                </a:cubicBezTo>
                <a:cubicBezTo>
                  <a:pt x="9947" y="902"/>
                  <a:pt x="8367" y="151"/>
                  <a:pt x="6510" y="40"/>
                </a:cubicBezTo>
                <a:cubicBezTo>
                  <a:pt x="5941" y="6"/>
                  <a:pt x="5427" y="-8"/>
                  <a:pt x="4952" y="4"/>
                </a:cubicBezTo>
                <a:close/>
                <a:moveTo>
                  <a:pt x="15505" y="836"/>
                </a:moveTo>
                <a:cubicBezTo>
                  <a:pt x="14750" y="857"/>
                  <a:pt x="14720" y="1059"/>
                  <a:pt x="14722" y="1785"/>
                </a:cubicBezTo>
                <a:cubicBezTo>
                  <a:pt x="14725" y="2698"/>
                  <a:pt x="14725" y="2697"/>
                  <a:pt x="16493" y="2706"/>
                </a:cubicBezTo>
                <a:cubicBezTo>
                  <a:pt x="17514" y="2712"/>
                  <a:pt x="18127" y="2764"/>
                  <a:pt x="18299" y="2858"/>
                </a:cubicBezTo>
                <a:cubicBezTo>
                  <a:pt x="18743" y="3100"/>
                  <a:pt x="18887" y="3628"/>
                  <a:pt x="18887" y="5113"/>
                </a:cubicBezTo>
                <a:cubicBezTo>
                  <a:pt x="18887" y="5857"/>
                  <a:pt x="18919" y="6551"/>
                  <a:pt x="18958" y="6652"/>
                </a:cubicBezTo>
                <a:cubicBezTo>
                  <a:pt x="19015" y="6801"/>
                  <a:pt x="19163" y="6831"/>
                  <a:pt x="19768" y="6804"/>
                </a:cubicBezTo>
                <a:lnTo>
                  <a:pt x="20515" y="6777"/>
                </a:lnTo>
                <a:lnTo>
                  <a:pt x="20604" y="6035"/>
                </a:lnTo>
                <a:cubicBezTo>
                  <a:pt x="20701" y="5234"/>
                  <a:pt x="20639" y="4087"/>
                  <a:pt x="20444" y="3073"/>
                </a:cubicBezTo>
                <a:cubicBezTo>
                  <a:pt x="20337" y="2520"/>
                  <a:pt x="20235" y="2339"/>
                  <a:pt x="19723" y="1830"/>
                </a:cubicBezTo>
                <a:cubicBezTo>
                  <a:pt x="18975" y="1084"/>
                  <a:pt x="18525" y="951"/>
                  <a:pt x="16529" y="863"/>
                </a:cubicBezTo>
                <a:cubicBezTo>
                  <a:pt x="16090" y="844"/>
                  <a:pt x="15757" y="829"/>
                  <a:pt x="15505" y="836"/>
                </a:cubicBezTo>
                <a:close/>
                <a:moveTo>
                  <a:pt x="5326" y="1686"/>
                </a:moveTo>
                <a:cubicBezTo>
                  <a:pt x="6818" y="1685"/>
                  <a:pt x="7227" y="1724"/>
                  <a:pt x="7693" y="1901"/>
                </a:cubicBezTo>
                <a:cubicBezTo>
                  <a:pt x="9585" y="2618"/>
                  <a:pt x="9174" y="3426"/>
                  <a:pt x="6688" y="3878"/>
                </a:cubicBezTo>
                <a:cubicBezTo>
                  <a:pt x="5404" y="4112"/>
                  <a:pt x="4266" y="4020"/>
                  <a:pt x="2968" y="3583"/>
                </a:cubicBezTo>
                <a:cubicBezTo>
                  <a:pt x="2124" y="3299"/>
                  <a:pt x="1878" y="3105"/>
                  <a:pt x="1918" y="2760"/>
                </a:cubicBezTo>
                <a:cubicBezTo>
                  <a:pt x="1946" y="2520"/>
                  <a:pt x="2095" y="2397"/>
                  <a:pt x="2737" y="2080"/>
                </a:cubicBezTo>
                <a:lnTo>
                  <a:pt x="3529" y="1695"/>
                </a:lnTo>
                <a:lnTo>
                  <a:pt x="5326" y="1686"/>
                </a:lnTo>
                <a:close/>
                <a:moveTo>
                  <a:pt x="2292" y="5050"/>
                </a:moveTo>
                <a:cubicBezTo>
                  <a:pt x="2410" y="5061"/>
                  <a:pt x="2561" y="5094"/>
                  <a:pt x="2755" y="5158"/>
                </a:cubicBezTo>
                <a:cubicBezTo>
                  <a:pt x="3057" y="5257"/>
                  <a:pt x="3831" y="5400"/>
                  <a:pt x="4481" y="5471"/>
                </a:cubicBezTo>
                <a:cubicBezTo>
                  <a:pt x="5675" y="5602"/>
                  <a:pt x="6453" y="5535"/>
                  <a:pt x="8245" y="5140"/>
                </a:cubicBezTo>
                <a:cubicBezTo>
                  <a:pt x="8892" y="4997"/>
                  <a:pt x="9016" y="5072"/>
                  <a:pt x="8965" y="5587"/>
                </a:cubicBezTo>
                <a:cubicBezTo>
                  <a:pt x="8922" y="6031"/>
                  <a:pt x="8616" y="6288"/>
                  <a:pt x="7746" y="6607"/>
                </a:cubicBezTo>
                <a:cubicBezTo>
                  <a:pt x="7042" y="6866"/>
                  <a:pt x="5097" y="6985"/>
                  <a:pt x="3983" y="6840"/>
                </a:cubicBezTo>
                <a:cubicBezTo>
                  <a:pt x="3227" y="6742"/>
                  <a:pt x="2235" y="6347"/>
                  <a:pt x="1954" y="6035"/>
                </a:cubicBezTo>
                <a:cubicBezTo>
                  <a:pt x="1730" y="5786"/>
                  <a:pt x="1771" y="5255"/>
                  <a:pt x="2025" y="5095"/>
                </a:cubicBezTo>
                <a:cubicBezTo>
                  <a:pt x="2089" y="5055"/>
                  <a:pt x="2173" y="5040"/>
                  <a:pt x="2292" y="5050"/>
                </a:cubicBezTo>
                <a:close/>
                <a:moveTo>
                  <a:pt x="2283" y="7985"/>
                </a:moveTo>
                <a:cubicBezTo>
                  <a:pt x="2345" y="7991"/>
                  <a:pt x="2409" y="8005"/>
                  <a:pt x="2479" y="8039"/>
                </a:cubicBezTo>
                <a:cubicBezTo>
                  <a:pt x="3292" y="8429"/>
                  <a:pt x="3571" y="8477"/>
                  <a:pt x="5397" y="8477"/>
                </a:cubicBezTo>
                <a:cubicBezTo>
                  <a:pt x="6529" y="8477"/>
                  <a:pt x="7369" y="8419"/>
                  <a:pt x="7533" y="8343"/>
                </a:cubicBezTo>
                <a:cubicBezTo>
                  <a:pt x="8204" y="8030"/>
                  <a:pt x="8656" y="7944"/>
                  <a:pt x="8823" y="8083"/>
                </a:cubicBezTo>
                <a:cubicBezTo>
                  <a:pt x="9352" y="8525"/>
                  <a:pt x="8552" y="9400"/>
                  <a:pt x="7355" y="9694"/>
                </a:cubicBezTo>
                <a:cubicBezTo>
                  <a:pt x="6721" y="9849"/>
                  <a:pt x="4184" y="9887"/>
                  <a:pt x="3644" y="9747"/>
                </a:cubicBezTo>
                <a:cubicBezTo>
                  <a:pt x="2731" y="9511"/>
                  <a:pt x="2217" y="9276"/>
                  <a:pt x="1998" y="8996"/>
                </a:cubicBezTo>
                <a:cubicBezTo>
                  <a:pt x="1628" y="8522"/>
                  <a:pt x="1847" y="7943"/>
                  <a:pt x="2283" y="7985"/>
                </a:cubicBezTo>
                <a:close/>
                <a:moveTo>
                  <a:pt x="16315" y="10857"/>
                </a:moveTo>
                <a:cubicBezTo>
                  <a:pt x="13826" y="10863"/>
                  <a:pt x="11311" y="10910"/>
                  <a:pt x="11145" y="11000"/>
                </a:cubicBezTo>
                <a:lnTo>
                  <a:pt x="10896" y="11143"/>
                </a:lnTo>
                <a:lnTo>
                  <a:pt x="10896" y="14695"/>
                </a:lnTo>
                <a:cubicBezTo>
                  <a:pt x="10896" y="17776"/>
                  <a:pt x="10921" y="18272"/>
                  <a:pt x="11074" y="18426"/>
                </a:cubicBezTo>
                <a:cubicBezTo>
                  <a:pt x="11221" y="18574"/>
                  <a:pt x="11573" y="18605"/>
                  <a:pt x="13139" y="18605"/>
                </a:cubicBezTo>
                <a:cubicBezTo>
                  <a:pt x="14844" y="18605"/>
                  <a:pt x="15048" y="18627"/>
                  <a:pt x="15221" y="18820"/>
                </a:cubicBezTo>
                <a:cubicBezTo>
                  <a:pt x="15452" y="19077"/>
                  <a:pt x="15358" y="19576"/>
                  <a:pt x="15052" y="19741"/>
                </a:cubicBezTo>
                <a:cubicBezTo>
                  <a:pt x="14939" y="19802"/>
                  <a:pt x="14557" y="19856"/>
                  <a:pt x="14197" y="19857"/>
                </a:cubicBezTo>
                <a:cubicBezTo>
                  <a:pt x="13838" y="19858"/>
                  <a:pt x="13474" y="19901"/>
                  <a:pt x="13388" y="19956"/>
                </a:cubicBezTo>
                <a:cubicBezTo>
                  <a:pt x="13302" y="20011"/>
                  <a:pt x="13206" y="20325"/>
                  <a:pt x="13174" y="20654"/>
                </a:cubicBezTo>
                <a:cubicBezTo>
                  <a:pt x="13127" y="21144"/>
                  <a:pt x="13147" y="21272"/>
                  <a:pt x="13317" y="21396"/>
                </a:cubicBezTo>
                <a:cubicBezTo>
                  <a:pt x="13476" y="21514"/>
                  <a:pt x="14162" y="21548"/>
                  <a:pt x="16306" y="21548"/>
                </a:cubicBezTo>
                <a:cubicBezTo>
                  <a:pt x="19532" y="21548"/>
                  <a:pt x="19414" y="21592"/>
                  <a:pt x="19260" y="20564"/>
                </a:cubicBezTo>
                <a:lnTo>
                  <a:pt x="19163" y="19911"/>
                </a:lnTo>
                <a:lnTo>
                  <a:pt x="18282" y="19831"/>
                </a:lnTo>
                <a:cubicBezTo>
                  <a:pt x="17296" y="19741"/>
                  <a:pt x="17080" y="19620"/>
                  <a:pt x="17080" y="19177"/>
                </a:cubicBezTo>
                <a:cubicBezTo>
                  <a:pt x="17080" y="18634"/>
                  <a:pt x="17206" y="18605"/>
                  <a:pt x="19349" y="18605"/>
                </a:cubicBezTo>
                <a:cubicBezTo>
                  <a:pt x="20603" y="18605"/>
                  <a:pt x="21378" y="18562"/>
                  <a:pt x="21423" y="18489"/>
                </a:cubicBezTo>
                <a:cubicBezTo>
                  <a:pt x="21548" y="18285"/>
                  <a:pt x="21488" y="11102"/>
                  <a:pt x="21360" y="10973"/>
                </a:cubicBezTo>
                <a:cubicBezTo>
                  <a:pt x="21271" y="10883"/>
                  <a:pt x="18804" y="10850"/>
                  <a:pt x="16315" y="10857"/>
                </a:cubicBezTo>
                <a:close/>
                <a:moveTo>
                  <a:pt x="16208" y="12494"/>
                </a:moveTo>
                <a:cubicBezTo>
                  <a:pt x="18912" y="12494"/>
                  <a:pt x="19431" y="12515"/>
                  <a:pt x="19643" y="12664"/>
                </a:cubicBezTo>
                <a:cubicBezTo>
                  <a:pt x="19885" y="12834"/>
                  <a:pt x="19901" y="12909"/>
                  <a:pt x="19901" y="14740"/>
                </a:cubicBezTo>
                <a:cubicBezTo>
                  <a:pt x="19901" y="16064"/>
                  <a:pt x="19862" y="16676"/>
                  <a:pt x="19768" y="16771"/>
                </a:cubicBezTo>
                <a:cubicBezTo>
                  <a:pt x="19669" y="16871"/>
                  <a:pt x="18712" y="16905"/>
                  <a:pt x="16182" y="16905"/>
                </a:cubicBezTo>
                <a:cubicBezTo>
                  <a:pt x="14286" y="16905"/>
                  <a:pt x="12699" y="16875"/>
                  <a:pt x="12658" y="16833"/>
                </a:cubicBezTo>
                <a:cubicBezTo>
                  <a:pt x="12617" y="16792"/>
                  <a:pt x="12587" y="15848"/>
                  <a:pt x="12587" y="14740"/>
                </a:cubicBezTo>
                <a:cubicBezTo>
                  <a:pt x="12587" y="12863"/>
                  <a:pt x="12598" y="12720"/>
                  <a:pt x="12800" y="12610"/>
                </a:cubicBezTo>
                <a:cubicBezTo>
                  <a:pt x="12936" y="12538"/>
                  <a:pt x="14225" y="12494"/>
                  <a:pt x="16208" y="12494"/>
                </a:cubicBezTo>
                <a:close/>
                <a:moveTo>
                  <a:pt x="1829" y="14641"/>
                </a:moveTo>
                <a:cubicBezTo>
                  <a:pt x="1265" y="14641"/>
                  <a:pt x="1210" y="14668"/>
                  <a:pt x="1100" y="14955"/>
                </a:cubicBezTo>
                <a:cubicBezTo>
                  <a:pt x="917" y="15428"/>
                  <a:pt x="1035" y="18092"/>
                  <a:pt x="1269" y="18739"/>
                </a:cubicBezTo>
                <a:cubicBezTo>
                  <a:pt x="1606" y="19672"/>
                  <a:pt x="2443" y="20356"/>
                  <a:pt x="3458" y="20528"/>
                </a:cubicBezTo>
                <a:cubicBezTo>
                  <a:pt x="4119" y="20641"/>
                  <a:pt x="5872" y="20659"/>
                  <a:pt x="6456" y="20555"/>
                </a:cubicBezTo>
                <a:lnTo>
                  <a:pt x="6901" y="20475"/>
                </a:lnTo>
                <a:lnTo>
                  <a:pt x="6937" y="19813"/>
                </a:lnTo>
                <a:cubicBezTo>
                  <a:pt x="6986" y="18848"/>
                  <a:pt x="6963" y="18829"/>
                  <a:pt x="5255" y="18829"/>
                </a:cubicBezTo>
                <a:cubicBezTo>
                  <a:pt x="2952" y="18829"/>
                  <a:pt x="2799" y="18678"/>
                  <a:pt x="2799" y="16306"/>
                </a:cubicBezTo>
                <a:cubicBezTo>
                  <a:pt x="2799" y="14577"/>
                  <a:pt x="2838" y="14641"/>
                  <a:pt x="1829" y="14641"/>
                </a:cubicBezTo>
                <a:close/>
              </a:path>
            </a:pathLst>
          </a:custGeom>
          <a:ln w="12700">
            <a:miter lim="400000"/>
            <a:headEnd/>
            <a:tailEnd/>
          </a:ln>
        </p:spPr>
      </p:pic>
      <p:sp>
        <p:nvSpPr>
          <p:cNvPr id="12" name="数据源 1"/>
          <p:cNvSpPr/>
          <p:nvPr/>
        </p:nvSpPr>
        <p:spPr>
          <a:xfrm>
            <a:off x="3284566" y="8081484"/>
            <a:ext cx="3187701" cy="864000"/>
          </a:xfrm>
          <a:prstGeom prst="rect">
            <a:avLst/>
          </a:prstGeom>
          <a:solidFill>
            <a:srgbClr val="0C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127000" algn="ctr" defTabSz="825500" rtl="0" eaLnBrk="1" fontAlgn="auto" latinLnBrk="0" hangingPunct="0">
              <a:lnSpc>
                <a:spcPct val="100000"/>
              </a:lnSpc>
              <a:spcBef>
                <a:spcPts val="0"/>
              </a:spcBef>
              <a:spcAft>
                <a:spcPts val="0"/>
              </a:spcAft>
              <a:buClrTx/>
              <a:buSzTx/>
              <a:buFontTx/>
              <a:buNone/>
              <a:defRPr/>
            </a:pPr>
            <a:r>
              <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rPr>
              <a:t>数据源 1</a:t>
            </a:r>
            <a:endPar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endParaRPr>
          </a:p>
        </p:txBody>
      </p:sp>
      <p:sp>
        <p:nvSpPr>
          <p:cNvPr id="13" name="数据源 2"/>
          <p:cNvSpPr/>
          <p:nvPr/>
        </p:nvSpPr>
        <p:spPr>
          <a:xfrm>
            <a:off x="3284566" y="9377382"/>
            <a:ext cx="3187701" cy="864000"/>
          </a:xfrm>
          <a:prstGeom prst="rect">
            <a:avLst/>
          </a:prstGeom>
          <a:solidFill>
            <a:srgbClr val="0C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127000" algn="ctr" defTabSz="825500" rtl="0" eaLnBrk="1" fontAlgn="auto" latinLnBrk="0" hangingPunct="0">
              <a:lnSpc>
                <a:spcPct val="100000"/>
              </a:lnSpc>
              <a:spcBef>
                <a:spcPts val="0"/>
              </a:spcBef>
              <a:spcAft>
                <a:spcPts val="0"/>
              </a:spcAft>
              <a:buClrTx/>
              <a:buSzTx/>
              <a:buFontTx/>
              <a:buNone/>
              <a:defRPr/>
            </a:pPr>
            <a:r>
              <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rPr>
              <a:t>数据源 2</a:t>
            </a:r>
            <a:endPar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endParaRPr>
          </a:p>
        </p:txBody>
      </p:sp>
      <p:sp>
        <p:nvSpPr>
          <p:cNvPr id="14" name="数据源 3"/>
          <p:cNvSpPr/>
          <p:nvPr/>
        </p:nvSpPr>
        <p:spPr>
          <a:xfrm>
            <a:off x="3284566" y="10673280"/>
            <a:ext cx="3187701" cy="864000"/>
          </a:xfrm>
          <a:prstGeom prst="rect">
            <a:avLst/>
          </a:prstGeom>
          <a:solidFill>
            <a:srgbClr val="0C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127000" algn="ctr" defTabSz="825500" rtl="0" eaLnBrk="1" fontAlgn="auto" latinLnBrk="0" hangingPunct="0">
              <a:lnSpc>
                <a:spcPct val="100000"/>
              </a:lnSpc>
              <a:spcBef>
                <a:spcPts val="0"/>
              </a:spcBef>
              <a:spcAft>
                <a:spcPts val="0"/>
              </a:spcAft>
              <a:buClrTx/>
              <a:buSzTx/>
              <a:buFontTx/>
              <a:buNone/>
              <a:defRPr/>
            </a:pPr>
            <a:r>
              <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rPr>
              <a:t>数据源 3</a:t>
            </a:r>
            <a:endPar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endParaRPr>
          </a:p>
        </p:txBody>
      </p:sp>
      <p:sp>
        <p:nvSpPr>
          <p:cNvPr id="31" name="矩形"/>
          <p:cNvSpPr/>
          <p:nvPr/>
        </p:nvSpPr>
        <p:spPr>
          <a:xfrm>
            <a:off x="13745542" y="5520922"/>
            <a:ext cx="7842216" cy="7583574"/>
          </a:xfrm>
          <a:prstGeom prst="rect">
            <a:avLst/>
          </a:prstGeom>
          <a:solidFill>
            <a:srgbClr val="FFFFFF"/>
          </a:solidFill>
          <a:ln w="12700">
            <a:miter lim="400000"/>
          </a:ln>
        </p:spPr>
        <p:txBody>
          <a:bodyPr lIns="50800" tIns="50800" rIns="50800" bIns="50800" anchor="ctr"/>
          <a:lstStyle/>
          <a:p>
            <a:pPr marL="0" marR="0" lvl="0" indent="127000" algn="l" defTabSz="825500" rtl="0" eaLnBrk="1" fontAlgn="auto" latinLnBrk="0" hangingPunct="0">
              <a:lnSpc>
                <a:spcPct val="100000"/>
              </a:lnSpc>
              <a:spcBef>
                <a:spcPts val="0"/>
              </a:spcBef>
              <a:spcAft>
                <a:spcPts val="0"/>
              </a:spcAft>
              <a:buClrTx/>
              <a:buSzTx/>
              <a:buFontTx/>
              <a:buNone/>
              <a:defRPr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sp>
        <p:nvSpPr>
          <p:cNvPr id="15" name="数据源 4"/>
          <p:cNvSpPr/>
          <p:nvPr/>
        </p:nvSpPr>
        <p:spPr>
          <a:xfrm>
            <a:off x="3284850" y="11969177"/>
            <a:ext cx="3187701" cy="864000"/>
          </a:xfrm>
          <a:prstGeom prst="rect">
            <a:avLst/>
          </a:prstGeom>
          <a:solidFill>
            <a:srgbClr val="0C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127000" algn="ctr" defTabSz="825500" rtl="0" eaLnBrk="1" fontAlgn="auto" latinLnBrk="0" hangingPunct="0">
              <a:lnSpc>
                <a:spcPct val="100000"/>
              </a:lnSpc>
              <a:spcBef>
                <a:spcPts val="0"/>
              </a:spcBef>
              <a:spcAft>
                <a:spcPts val="0"/>
              </a:spcAft>
              <a:buClrTx/>
              <a:buSzTx/>
              <a:buFontTx/>
              <a:buNone/>
              <a:defRPr/>
            </a:pPr>
            <a:r>
              <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rPr>
              <a:t>数据源 4</a:t>
            </a:r>
            <a:endPar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endParaRPr>
          </a:p>
        </p:txBody>
      </p:sp>
      <p:sp>
        <p:nvSpPr>
          <p:cNvPr id="16" name="矩形"/>
          <p:cNvSpPr/>
          <p:nvPr/>
        </p:nvSpPr>
        <p:spPr>
          <a:xfrm>
            <a:off x="8599696" y="5451495"/>
            <a:ext cx="4064306" cy="7653001"/>
          </a:xfrm>
          <a:prstGeom prst="rect">
            <a:avLst/>
          </a:prstGeom>
          <a:solidFill>
            <a:srgbClr val="FFFFFF"/>
          </a:solidFill>
          <a:ln w="12700">
            <a:miter lim="400000"/>
          </a:ln>
        </p:spPr>
        <p:txBody>
          <a:bodyPr lIns="50800" tIns="50800" rIns="50800" bIns="50800" anchor="ctr"/>
          <a:lstStyle/>
          <a:p>
            <a:pPr marL="0" marR="0" lvl="0" indent="127000" algn="l" defTabSz="825500" rtl="0" eaLnBrk="1" fontAlgn="auto" latinLnBrk="0" hangingPunct="0">
              <a:lnSpc>
                <a:spcPct val="100000"/>
              </a:lnSpc>
              <a:spcBef>
                <a:spcPts val="0"/>
              </a:spcBef>
              <a:spcAft>
                <a:spcPts val="0"/>
              </a:spcAft>
              <a:buClrTx/>
              <a:buSzTx/>
              <a:buFontTx/>
              <a:buNone/>
              <a:defRPr b="0">
                <a:solidFill>
                  <a:srgbClr val="FFFFFF"/>
                </a:solidFill>
                <a:latin typeface="+mn-lt"/>
                <a:ea typeface="+mn-ea"/>
                <a:cs typeface="+mn-cs"/>
                <a:sym typeface="Helvetica Neue Medium" panose="02000503000000020004"/>
              </a:defRPr>
            </a:pPr>
            <a:endParaRPr kumimoji="0" sz="16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sp>
        <p:nvSpPr>
          <p:cNvPr id="17" name="组合及处理数据"/>
          <p:cNvSpPr txBox="1"/>
          <p:nvPr/>
        </p:nvSpPr>
        <p:spPr>
          <a:xfrm>
            <a:off x="8857744" y="7044643"/>
            <a:ext cx="3441681" cy="532130"/>
          </a:xfrm>
          <a:prstGeom prst="rect">
            <a:avLst/>
          </a:prstGeom>
          <a:ln w="12700">
            <a:miter lim="400000"/>
          </a:ln>
        </p:spPr>
        <p:txBody>
          <a:bodyPr wrap="square" lIns="50800" tIns="50800" rIns="50800" bIns="50800" anchor="ctr">
            <a:spAutoFit/>
          </a:bodyPr>
          <a:lstStyle>
            <a:lvl1pPr indent="127000" algn="l">
              <a:defRPr sz="2800">
                <a:solidFill>
                  <a:srgbClr val="5E5E5E"/>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组合及处理数据</a:t>
            </a:r>
            <a:endPar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18" name="数据集 1"/>
          <p:cNvSpPr/>
          <p:nvPr/>
        </p:nvSpPr>
        <p:spPr>
          <a:xfrm>
            <a:off x="9037857" y="8081484"/>
            <a:ext cx="3187701" cy="864000"/>
          </a:xfrm>
          <a:prstGeom prst="rect">
            <a:avLst/>
          </a:prstGeom>
          <a:solidFill>
            <a:srgbClr val="0C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127000" algn="ctr" defTabSz="825500" rtl="0" eaLnBrk="1"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rPr>
              <a:t>数据集 </a:t>
            </a:r>
            <a:r>
              <a:rPr kumimoji="0" lang="en-US" altLang="zh-CN"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rPr>
              <a:t>1</a:t>
            </a:r>
            <a:endParaRPr kumimoji="0" lang="en-US" altLang="zh-CN"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endParaRPr>
          </a:p>
        </p:txBody>
      </p:sp>
      <p:sp>
        <p:nvSpPr>
          <p:cNvPr id="19" name="数据集 2"/>
          <p:cNvSpPr/>
          <p:nvPr/>
        </p:nvSpPr>
        <p:spPr>
          <a:xfrm>
            <a:off x="9037857" y="9376605"/>
            <a:ext cx="3187701" cy="864000"/>
          </a:xfrm>
          <a:prstGeom prst="rect">
            <a:avLst/>
          </a:prstGeom>
          <a:solidFill>
            <a:srgbClr val="0C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127000" algn="ctr" defTabSz="825500" rtl="0" eaLnBrk="1" fontAlgn="auto" latinLnBrk="0" hangingPunct="0">
              <a:lnSpc>
                <a:spcPct val="100000"/>
              </a:lnSpc>
              <a:spcBef>
                <a:spcPts val="0"/>
              </a:spcBef>
              <a:spcAft>
                <a:spcPts val="0"/>
              </a:spcAft>
              <a:buClrTx/>
              <a:buSzTx/>
              <a:buFontTx/>
              <a:buNone/>
              <a:defRPr/>
            </a:pPr>
            <a:r>
              <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rPr>
              <a:t>数据集 2</a:t>
            </a:r>
            <a:endPar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endParaRPr>
          </a:p>
        </p:txBody>
      </p:sp>
      <p:sp>
        <p:nvSpPr>
          <p:cNvPr id="20" name="数据集 3"/>
          <p:cNvSpPr/>
          <p:nvPr/>
        </p:nvSpPr>
        <p:spPr>
          <a:xfrm>
            <a:off x="9037857" y="10671726"/>
            <a:ext cx="3187701" cy="864000"/>
          </a:xfrm>
          <a:prstGeom prst="rect">
            <a:avLst/>
          </a:prstGeom>
          <a:solidFill>
            <a:srgbClr val="0C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127000" algn="ctr" defTabSz="825500" rtl="0" eaLnBrk="1" fontAlgn="auto" latinLnBrk="0" hangingPunct="0">
              <a:lnSpc>
                <a:spcPct val="100000"/>
              </a:lnSpc>
              <a:spcBef>
                <a:spcPts val="0"/>
              </a:spcBef>
              <a:spcAft>
                <a:spcPts val="0"/>
              </a:spcAft>
              <a:buClrTx/>
              <a:buSzTx/>
              <a:buFontTx/>
              <a:buNone/>
              <a:defRPr/>
            </a:pPr>
            <a:r>
              <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rPr>
              <a:t>数据集 3</a:t>
            </a:r>
            <a:endPar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endParaRPr>
          </a:p>
        </p:txBody>
      </p:sp>
      <p:sp>
        <p:nvSpPr>
          <p:cNvPr id="21" name="数据集 4"/>
          <p:cNvSpPr/>
          <p:nvPr/>
        </p:nvSpPr>
        <p:spPr>
          <a:xfrm>
            <a:off x="9038141" y="11966847"/>
            <a:ext cx="3187701" cy="864000"/>
          </a:xfrm>
          <a:prstGeom prst="rect">
            <a:avLst/>
          </a:prstGeom>
          <a:solidFill>
            <a:srgbClr val="0C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marL="0" marR="0" lvl="0" indent="127000" algn="ctr" defTabSz="825500" rtl="0" eaLnBrk="1" fontAlgn="auto" latinLnBrk="0" hangingPunct="0">
              <a:lnSpc>
                <a:spcPct val="100000"/>
              </a:lnSpc>
              <a:spcBef>
                <a:spcPts val="0"/>
              </a:spcBef>
              <a:spcAft>
                <a:spcPts val="0"/>
              </a:spcAft>
              <a:buClrTx/>
              <a:buSzTx/>
              <a:buFontTx/>
              <a:buNone/>
              <a:defRPr/>
            </a:pPr>
            <a:r>
              <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rPr>
              <a:t>数据集 4</a:t>
            </a:r>
            <a:endParaRPr kumimoji="0"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Trebuchet MS" panose="020B0703020202090204"/>
            </a:endParaRPr>
          </a:p>
        </p:txBody>
      </p:sp>
      <p:pic>
        <p:nvPicPr>
          <p:cNvPr id="22" name="图像" descr="图像"/>
          <p:cNvPicPr>
            <a:picLocks noChangeAspect="1"/>
          </p:cNvPicPr>
          <p:nvPr/>
        </p:nvPicPr>
        <p:blipFill>
          <a:blip r:embed="rId2" cstate="screen"/>
          <a:srcRect/>
          <a:stretch>
            <a:fillRect/>
          </a:stretch>
        </p:blipFill>
        <p:spPr>
          <a:xfrm>
            <a:off x="10072453" y="5750869"/>
            <a:ext cx="1175941" cy="955735"/>
          </a:xfrm>
          <a:custGeom>
            <a:avLst/>
            <a:gdLst/>
            <a:ahLst/>
            <a:cxnLst>
              <a:cxn ang="0">
                <a:pos x="wd2" y="hd2"/>
              </a:cxn>
              <a:cxn ang="5400000">
                <a:pos x="wd2" y="hd2"/>
              </a:cxn>
              <a:cxn ang="10800000">
                <a:pos x="wd2" y="hd2"/>
              </a:cxn>
              <a:cxn ang="16200000">
                <a:pos x="wd2" y="hd2"/>
              </a:cxn>
            </a:cxnLst>
            <a:rect l="0" t="0" r="r" b="b"/>
            <a:pathLst>
              <a:path w="21600" h="21583" extrusionOk="0">
                <a:moveTo>
                  <a:pt x="5183" y="2"/>
                </a:moveTo>
                <a:cubicBezTo>
                  <a:pt x="936" y="16"/>
                  <a:pt x="899" y="126"/>
                  <a:pt x="510" y="584"/>
                </a:cubicBezTo>
                <a:cubicBezTo>
                  <a:pt x="11" y="1172"/>
                  <a:pt x="0" y="1342"/>
                  <a:pt x="0" y="10891"/>
                </a:cubicBezTo>
                <a:cubicBezTo>
                  <a:pt x="0" y="18223"/>
                  <a:pt x="23" y="19663"/>
                  <a:pt x="131" y="20176"/>
                </a:cubicBezTo>
                <a:cubicBezTo>
                  <a:pt x="293" y="20940"/>
                  <a:pt x="431" y="21200"/>
                  <a:pt x="795" y="21422"/>
                </a:cubicBezTo>
                <a:cubicBezTo>
                  <a:pt x="1059" y="21583"/>
                  <a:pt x="1912" y="21597"/>
                  <a:pt x="10862" y="21574"/>
                </a:cubicBezTo>
                <a:lnTo>
                  <a:pt x="20652" y="21556"/>
                </a:lnTo>
                <a:lnTo>
                  <a:pt x="20929" y="21287"/>
                </a:lnTo>
                <a:cubicBezTo>
                  <a:pt x="21085" y="21143"/>
                  <a:pt x="21304" y="20859"/>
                  <a:pt x="21410" y="20651"/>
                </a:cubicBezTo>
                <a:lnTo>
                  <a:pt x="21600" y="20274"/>
                </a:lnTo>
                <a:lnTo>
                  <a:pt x="21600" y="10846"/>
                </a:lnTo>
                <a:lnTo>
                  <a:pt x="21600" y="1427"/>
                </a:lnTo>
                <a:lnTo>
                  <a:pt x="21389" y="1032"/>
                </a:lnTo>
                <a:cubicBezTo>
                  <a:pt x="21259" y="799"/>
                  <a:pt x="20981" y="522"/>
                  <a:pt x="20696" y="342"/>
                </a:cubicBezTo>
                <a:lnTo>
                  <a:pt x="20215" y="38"/>
                </a:lnTo>
                <a:lnTo>
                  <a:pt x="11000" y="11"/>
                </a:lnTo>
                <a:cubicBezTo>
                  <a:pt x="8481" y="3"/>
                  <a:pt x="6599" y="-3"/>
                  <a:pt x="5183" y="2"/>
                </a:cubicBezTo>
                <a:close/>
                <a:moveTo>
                  <a:pt x="1946" y="2018"/>
                </a:moveTo>
                <a:lnTo>
                  <a:pt x="10753" y="2018"/>
                </a:lnTo>
                <a:cubicBezTo>
                  <a:pt x="19481" y="2018"/>
                  <a:pt x="19560" y="2020"/>
                  <a:pt x="19799" y="2251"/>
                </a:cubicBezTo>
                <a:lnTo>
                  <a:pt x="20040" y="2484"/>
                </a:lnTo>
                <a:lnTo>
                  <a:pt x="20018" y="4348"/>
                </a:lnTo>
                <a:cubicBezTo>
                  <a:pt x="19998" y="5989"/>
                  <a:pt x="19973" y="6248"/>
                  <a:pt x="19821" y="6455"/>
                </a:cubicBezTo>
                <a:cubicBezTo>
                  <a:pt x="19649" y="6689"/>
                  <a:pt x="19616" y="6688"/>
                  <a:pt x="10804" y="6688"/>
                </a:cubicBezTo>
                <a:cubicBezTo>
                  <a:pt x="2355" y="6688"/>
                  <a:pt x="1955" y="6681"/>
                  <a:pt x="1808" y="6481"/>
                </a:cubicBezTo>
                <a:cubicBezTo>
                  <a:pt x="1587" y="6182"/>
                  <a:pt x="1581" y="2654"/>
                  <a:pt x="1801" y="2269"/>
                </a:cubicBezTo>
                <a:lnTo>
                  <a:pt x="1946" y="2018"/>
                </a:lnTo>
                <a:close/>
                <a:moveTo>
                  <a:pt x="4046" y="8856"/>
                </a:moveTo>
                <a:cubicBezTo>
                  <a:pt x="5827" y="8856"/>
                  <a:pt x="6109" y="8883"/>
                  <a:pt x="6218" y="9045"/>
                </a:cubicBezTo>
                <a:cubicBezTo>
                  <a:pt x="6307" y="9175"/>
                  <a:pt x="6354" y="9707"/>
                  <a:pt x="6379" y="10819"/>
                </a:cubicBezTo>
                <a:cubicBezTo>
                  <a:pt x="6410" y="12215"/>
                  <a:pt x="6399" y="12433"/>
                  <a:pt x="6255" y="12630"/>
                </a:cubicBezTo>
                <a:cubicBezTo>
                  <a:pt x="6101" y="12838"/>
                  <a:pt x="5950" y="12845"/>
                  <a:pt x="3980" y="12845"/>
                </a:cubicBezTo>
                <a:cubicBezTo>
                  <a:pt x="2468" y="12845"/>
                  <a:pt x="1852" y="12809"/>
                  <a:pt x="1771" y="12710"/>
                </a:cubicBezTo>
                <a:cubicBezTo>
                  <a:pt x="1695" y="12616"/>
                  <a:pt x="1655" y="12056"/>
                  <a:pt x="1655" y="10909"/>
                </a:cubicBezTo>
                <a:cubicBezTo>
                  <a:pt x="1655" y="9436"/>
                  <a:pt x="1680" y="9211"/>
                  <a:pt x="1830" y="9045"/>
                </a:cubicBezTo>
                <a:cubicBezTo>
                  <a:pt x="1977" y="8881"/>
                  <a:pt x="2270" y="8856"/>
                  <a:pt x="4046" y="8856"/>
                </a:cubicBezTo>
                <a:close/>
                <a:moveTo>
                  <a:pt x="10774" y="8856"/>
                </a:moveTo>
                <a:lnTo>
                  <a:pt x="13071" y="8856"/>
                </a:lnTo>
                <a:lnTo>
                  <a:pt x="13253" y="9143"/>
                </a:lnTo>
                <a:cubicBezTo>
                  <a:pt x="13417" y="9399"/>
                  <a:pt x="13441" y="9614"/>
                  <a:pt x="13443" y="10945"/>
                </a:cubicBezTo>
                <a:cubicBezTo>
                  <a:pt x="13444" y="12164"/>
                  <a:pt x="13417" y="12485"/>
                  <a:pt x="13297" y="12648"/>
                </a:cubicBezTo>
                <a:cubicBezTo>
                  <a:pt x="13163" y="12829"/>
                  <a:pt x="12923" y="12845"/>
                  <a:pt x="10811" y="12845"/>
                </a:cubicBezTo>
                <a:cubicBezTo>
                  <a:pt x="9118" y="12845"/>
                  <a:pt x="8442" y="12809"/>
                  <a:pt x="8362" y="12710"/>
                </a:cubicBezTo>
                <a:cubicBezTo>
                  <a:pt x="8206" y="12519"/>
                  <a:pt x="8206" y="9182"/>
                  <a:pt x="8362" y="8991"/>
                </a:cubicBezTo>
                <a:cubicBezTo>
                  <a:pt x="8442" y="8892"/>
                  <a:pt x="9112" y="8856"/>
                  <a:pt x="10774" y="8856"/>
                </a:cubicBezTo>
                <a:close/>
                <a:moveTo>
                  <a:pt x="17649" y="8856"/>
                </a:moveTo>
                <a:cubicBezTo>
                  <a:pt x="20231" y="8856"/>
                  <a:pt x="20031" y="8672"/>
                  <a:pt x="20033" y="10936"/>
                </a:cubicBezTo>
                <a:cubicBezTo>
                  <a:pt x="20033" y="12406"/>
                  <a:pt x="20020" y="12525"/>
                  <a:pt x="19836" y="12683"/>
                </a:cubicBezTo>
                <a:cubicBezTo>
                  <a:pt x="19677" y="12820"/>
                  <a:pt x="19252" y="12845"/>
                  <a:pt x="17627" y="12845"/>
                </a:cubicBezTo>
                <a:cubicBezTo>
                  <a:pt x="15799" y="12845"/>
                  <a:pt x="15609" y="12828"/>
                  <a:pt x="15469" y="12639"/>
                </a:cubicBezTo>
                <a:cubicBezTo>
                  <a:pt x="15341" y="12465"/>
                  <a:pt x="15309" y="12159"/>
                  <a:pt x="15309" y="10783"/>
                </a:cubicBezTo>
                <a:cubicBezTo>
                  <a:pt x="15309" y="9652"/>
                  <a:pt x="15349" y="9085"/>
                  <a:pt x="15425" y="8991"/>
                </a:cubicBezTo>
                <a:cubicBezTo>
                  <a:pt x="15506" y="8892"/>
                  <a:pt x="16127" y="8856"/>
                  <a:pt x="17649" y="8856"/>
                </a:cubicBezTo>
                <a:close/>
                <a:moveTo>
                  <a:pt x="3988" y="15014"/>
                </a:moveTo>
                <a:cubicBezTo>
                  <a:pt x="4314" y="15014"/>
                  <a:pt x="4596" y="15014"/>
                  <a:pt x="4840" y="15014"/>
                </a:cubicBezTo>
                <a:cubicBezTo>
                  <a:pt x="6551" y="15009"/>
                  <a:pt x="6393" y="15137"/>
                  <a:pt x="6393" y="17398"/>
                </a:cubicBezTo>
                <a:cubicBezTo>
                  <a:pt x="6393" y="19114"/>
                  <a:pt x="6377" y="19335"/>
                  <a:pt x="6226" y="19504"/>
                </a:cubicBezTo>
                <a:cubicBezTo>
                  <a:pt x="6078" y="19667"/>
                  <a:pt x="5782" y="19692"/>
                  <a:pt x="4009" y="19692"/>
                </a:cubicBezTo>
                <a:cubicBezTo>
                  <a:pt x="2117" y="19692"/>
                  <a:pt x="1949" y="19678"/>
                  <a:pt x="1801" y="19477"/>
                </a:cubicBezTo>
                <a:cubicBezTo>
                  <a:pt x="1660" y="19286"/>
                  <a:pt x="1651" y="19027"/>
                  <a:pt x="1677" y="17326"/>
                </a:cubicBezTo>
                <a:cubicBezTo>
                  <a:pt x="1698" y="15899"/>
                  <a:pt x="1736" y="15341"/>
                  <a:pt x="1830" y="15202"/>
                </a:cubicBezTo>
                <a:cubicBezTo>
                  <a:pt x="1941" y="15037"/>
                  <a:pt x="2212" y="15014"/>
                  <a:pt x="3988" y="15014"/>
                </a:cubicBezTo>
                <a:close/>
                <a:moveTo>
                  <a:pt x="10913" y="15031"/>
                </a:moveTo>
                <a:cubicBezTo>
                  <a:pt x="12069" y="15054"/>
                  <a:pt x="13210" y="15122"/>
                  <a:pt x="13290" y="15220"/>
                </a:cubicBezTo>
                <a:cubicBezTo>
                  <a:pt x="13377" y="15327"/>
                  <a:pt x="13411" y="15899"/>
                  <a:pt x="13428" y="17299"/>
                </a:cubicBezTo>
                <a:cubicBezTo>
                  <a:pt x="13450" y="19102"/>
                  <a:pt x="13441" y="19246"/>
                  <a:pt x="13268" y="19459"/>
                </a:cubicBezTo>
                <a:cubicBezTo>
                  <a:pt x="13092" y="19675"/>
                  <a:pt x="12957" y="19692"/>
                  <a:pt x="10818" y="19692"/>
                </a:cubicBezTo>
                <a:cubicBezTo>
                  <a:pt x="8745" y="19692"/>
                  <a:pt x="8546" y="19677"/>
                  <a:pt x="8405" y="19486"/>
                </a:cubicBezTo>
                <a:cubicBezTo>
                  <a:pt x="8274" y="19308"/>
                  <a:pt x="8252" y="18975"/>
                  <a:pt x="8252" y="17263"/>
                </a:cubicBezTo>
                <a:cubicBezTo>
                  <a:pt x="8252" y="15360"/>
                  <a:pt x="8264" y="15247"/>
                  <a:pt x="8442" y="15130"/>
                </a:cubicBezTo>
                <a:cubicBezTo>
                  <a:pt x="8584" y="15036"/>
                  <a:pt x="9757" y="15009"/>
                  <a:pt x="10913" y="15031"/>
                </a:cubicBezTo>
                <a:close/>
                <a:moveTo>
                  <a:pt x="16497" y="15112"/>
                </a:moveTo>
                <a:cubicBezTo>
                  <a:pt x="16785" y="15111"/>
                  <a:pt x="17158" y="15115"/>
                  <a:pt x="17642" y="15121"/>
                </a:cubicBezTo>
                <a:cubicBezTo>
                  <a:pt x="18785" y="15136"/>
                  <a:pt x="19766" y="15189"/>
                  <a:pt x="19814" y="15247"/>
                </a:cubicBezTo>
                <a:cubicBezTo>
                  <a:pt x="19862" y="15305"/>
                  <a:pt x="19916" y="16246"/>
                  <a:pt x="19938" y="17335"/>
                </a:cubicBezTo>
                <a:cubicBezTo>
                  <a:pt x="19978" y="19308"/>
                  <a:pt x="19980" y="19317"/>
                  <a:pt x="19763" y="19504"/>
                </a:cubicBezTo>
                <a:cubicBezTo>
                  <a:pt x="19578" y="19663"/>
                  <a:pt x="19253" y="19692"/>
                  <a:pt x="17583" y="19692"/>
                </a:cubicBezTo>
                <a:cubicBezTo>
                  <a:pt x="15800" y="19692"/>
                  <a:pt x="15609" y="19675"/>
                  <a:pt x="15469" y="19486"/>
                </a:cubicBezTo>
                <a:cubicBezTo>
                  <a:pt x="15339" y="19309"/>
                  <a:pt x="15309" y="18986"/>
                  <a:pt x="15309" y="17398"/>
                </a:cubicBezTo>
                <a:cubicBezTo>
                  <a:pt x="15309" y="15992"/>
                  <a:pt x="15345" y="15459"/>
                  <a:pt x="15440" y="15300"/>
                </a:cubicBezTo>
                <a:cubicBezTo>
                  <a:pt x="15528" y="15152"/>
                  <a:pt x="15632" y="15114"/>
                  <a:pt x="16497" y="15112"/>
                </a:cubicBezTo>
                <a:close/>
              </a:path>
            </a:pathLst>
          </a:custGeom>
          <a:ln w="12700">
            <a:miter lim="400000"/>
            <a:headEnd/>
            <a:tailEnd/>
          </a:ln>
        </p:spPr>
      </p:pic>
      <p:pic>
        <p:nvPicPr>
          <p:cNvPr id="33" name="图像" descr="图像"/>
          <p:cNvPicPr>
            <a:picLocks noChangeAspect="1"/>
          </p:cNvPicPr>
          <p:nvPr/>
        </p:nvPicPr>
        <p:blipFill>
          <a:blip r:embed="rId3" cstate="screen"/>
          <a:srcRect/>
          <a:stretch>
            <a:fillRect/>
          </a:stretch>
        </p:blipFill>
        <p:spPr>
          <a:xfrm>
            <a:off x="15053591" y="5795976"/>
            <a:ext cx="1108182" cy="1080000"/>
          </a:xfrm>
          <a:custGeom>
            <a:avLst/>
            <a:gdLst/>
            <a:ahLst/>
            <a:cxnLst>
              <a:cxn ang="0">
                <a:pos x="wd2" y="hd2"/>
              </a:cxn>
              <a:cxn ang="5400000">
                <a:pos x="wd2" y="hd2"/>
              </a:cxn>
              <a:cxn ang="10800000">
                <a:pos x="wd2" y="hd2"/>
              </a:cxn>
              <a:cxn ang="16200000">
                <a:pos x="wd2" y="hd2"/>
              </a:cxn>
            </a:cxnLst>
            <a:rect l="0" t="0" r="r" b="b"/>
            <a:pathLst>
              <a:path w="21598" h="21588" extrusionOk="0">
                <a:moveTo>
                  <a:pt x="17764" y="0"/>
                </a:moveTo>
                <a:cubicBezTo>
                  <a:pt x="15554" y="0"/>
                  <a:pt x="15417" y="13"/>
                  <a:pt x="15315" y="209"/>
                </a:cubicBezTo>
                <a:cubicBezTo>
                  <a:pt x="15242" y="348"/>
                  <a:pt x="15205" y="3576"/>
                  <a:pt x="15205" y="9921"/>
                </a:cubicBezTo>
                <a:cubicBezTo>
                  <a:pt x="15205" y="17169"/>
                  <a:pt x="15177" y="19452"/>
                  <a:pt x="15082" y="19550"/>
                </a:cubicBezTo>
                <a:cubicBezTo>
                  <a:pt x="14916" y="19720"/>
                  <a:pt x="13607" y="19720"/>
                  <a:pt x="13441" y="19550"/>
                </a:cubicBezTo>
                <a:cubicBezTo>
                  <a:pt x="13346" y="19453"/>
                  <a:pt x="13317" y="17907"/>
                  <a:pt x="13317" y="13263"/>
                </a:cubicBezTo>
                <a:cubicBezTo>
                  <a:pt x="13317" y="9524"/>
                  <a:pt x="13278" y="7001"/>
                  <a:pt x="13215" y="6833"/>
                </a:cubicBezTo>
                <a:lnTo>
                  <a:pt x="13113" y="6557"/>
                </a:lnTo>
                <a:lnTo>
                  <a:pt x="10803" y="6557"/>
                </a:lnTo>
                <a:cubicBezTo>
                  <a:pt x="8630" y="6557"/>
                  <a:pt x="8492" y="6570"/>
                  <a:pt x="8390" y="6766"/>
                </a:cubicBezTo>
                <a:cubicBezTo>
                  <a:pt x="8319" y="6902"/>
                  <a:pt x="8281" y="9091"/>
                  <a:pt x="8281" y="13121"/>
                </a:cubicBezTo>
                <a:cubicBezTo>
                  <a:pt x="8281" y="17150"/>
                  <a:pt x="8250" y="19339"/>
                  <a:pt x="8179" y="19475"/>
                </a:cubicBezTo>
                <a:cubicBezTo>
                  <a:pt x="8086" y="19652"/>
                  <a:pt x="7950" y="19677"/>
                  <a:pt x="7289" y="19677"/>
                </a:cubicBezTo>
                <a:cubicBezTo>
                  <a:pt x="6862" y="19677"/>
                  <a:pt x="6481" y="19635"/>
                  <a:pt x="6444" y="19573"/>
                </a:cubicBezTo>
                <a:cubicBezTo>
                  <a:pt x="6406" y="19511"/>
                  <a:pt x="6354" y="17851"/>
                  <a:pt x="6327" y="15887"/>
                </a:cubicBezTo>
                <a:cubicBezTo>
                  <a:pt x="6300" y="13923"/>
                  <a:pt x="6264" y="12253"/>
                  <a:pt x="6240" y="12179"/>
                </a:cubicBezTo>
                <a:cubicBezTo>
                  <a:pt x="6179" y="11990"/>
                  <a:pt x="1671" y="11983"/>
                  <a:pt x="1487" y="12171"/>
                </a:cubicBezTo>
                <a:cubicBezTo>
                  <a:pt x="1395" y="12266"/>
                  <a:pt x="1360" y="13172"/>
                  <a:pt x="1356" y="15535"/>
                </a:cubicBezTo>
                <a:cubicBezTo>
                  <a:pt x="1352" y="17313"/>
                  <a:pt x="1316" y="18962"/>
                  <a:pt x="1276" y="19199"/>
                </a:cubicBezTo>
                <a:cubicBezTo>
                  <a:pt x="1204" y="19618"/>
                  <a:pt x="1193" y="19629"/>
                  <a:pt x="736" y="19662"/>
                </a:cubicBezTo>
                <a:cubicBezTo>
                  <a:pt x="73" y="19711"/>
                  <a:pt x="0" y="19807"/>
                  <a:pt x="0" y="20657"/>
                </a:cubicBezTo>
                <a:cubicBezTo>
                  <a:pt x="0" y="21242"/>
                  <a:pt x="36" y="21413"/>
                  <a:pt x="182" y="21501"/>
                </a:cubicBezTo>
                <a:cubicBezTo>
                  <a:pt x="305" y="21575"/>
                  <a:pt x="3833" y="21600"/>
                  <a:pt x="10883" y="21584"/>
                </a:cubicBezTo>
                <a:cubicBezTo>
                  <a:pt x="20098" y="21562"/>
                  <a:pt x="21409" y="21546"/>
                  <a:pt x="21496" y="21404"/>
                </a:cubicBezTo>
                <a:cubicBezTo>
                  <a:pt x="21551" y="21315"/>
                  <a:pt x="21597" y="20963"/>
                  <a:pt x="21598" y="20627"/>
                </a:cubicBezTo>
                <a:cubicBezTo>
                  <a:pt x="21600" y="19907"/>
                  <a:pt x="21439" y="19677"/>
                  <a:pt x="20920" y="19677"/>
                </a:cubicBezTo>
                <a:cubicBezTo>
                  <a:pt x="20201" y="19677"/>
                  <a:pt x="20235" y="20253"/>
                  <a:pt x="20235" y="9771"/>
                </a:cubicBezTo>
                <a:cubicBezTo>
                  <a:pt x="20235" y="4584"/>
                  <a:pt x="20204" y="266"/>
                  <a:pt x="20169" y="172"/>
                </a:cubicBezTo>
                <a:cubicBezTo>
                  <a:pt x="20114" y="24"/>
                  <a:pt x="19805" y="0"/>
                  <a:pt x="17764" y="0"/>
                </a:cubicBezTo>
                <a:close/>
                <a:moveTo>
                  <a:pt x="17385" y="1996"/>
                </a:moveTo>
                <a:cubicBezTo>
                  <a:pt x="17451" y="1980"/>
                  <a:pt x="17551" y="1988"/>
                  <a:pt x="17713" y="2011"/>
                </a:cubicBezTo>
                <a:cubicBezTo>
                  <a:pt x="18391" y="2106"/>
                  <a:pt x="18333" y="1298"/>
                  <a:pt x="18333" y="10773"/>
                </a:cubicBezTo>
                <a:cubicBezTo>
                  <a:pt x="18333" y="18180"/>
                  <a:pt x="18315" y="19236"/>
                  <a:pt x="18209" y="19341"/>
                </a:cubicBezTo>
                <a:cubicBezTo>
                  <a:pt x="18142" y="19406"/>
                  <a:pt x="17935" y="19489"/>
                  <a:pt x="17749" y="19520"/>
                </a:cubicBezTo>
                <a:cubicBezTo>
                  <a:pt x="17108" y="19626"/>
                  <a:pt x="17155" y="20263"/>
                  <a:pt x="17159" y="10728"/>
                </a:cubicBezTo>
                <a:cubicBezTo>
                  <a:pt x="17162" y="4817"/>
                  <a:pt x="17185" y="2241"/>
                  <a:pt x="17246" y="2123"/>
                </a:cubicBezTo>
                <a:cubicBezTo>
                  <a:pt x="17284" y="2050"/>
                  <a:pt x="17319" y="2013"/>
                  <a:pt x="17385" y="1996"/>
                </a:cubicBezTo>
                <a:close/>
                <a:moveTo>
                  <a:pt x="10708" y="8456"/>
                </a:moveTo>
                <a:cubicBezTo>
                  <a:pt x="10865" y="8438"/>
                  <a:pt x="11039" y="8463"/>
                  <a:pt x="11211" y="8530"/>
                </a:cubicBezTo>
                <a:lnTo>
                  <a:pt x="11415" y="8613"/>
                </a:lnTo>
                <a:lnTo>
                  <a:pt x="11415" y="13995"/>
                </a:lnTo>
                <a:lnTo>
                  <a:pt x="11415" y="19386"/>
                </a:lnTo>
                <a:lnTo>
                  <a:pt x="11240" y="19513"/>
                </a:lnTo>
                <a:cubicBezTo>
                  <a:pt x="10947" y="19723"/>
                  <a:pt x="10489" y="19680"/>
                  <a:pt x="10292" y="19423"/>
                </a:cubicBezTo>
                <a:cubicBezTo>
                  <a:pt x="10127" y="19207"/>
                  <a:pt x="10125" y="19145"/>
                  <a:pt x="10125" y="14010"/>
                </a:cubicBezTo>
                <a:lnTo>
                  <a:pt x="10125" y="8807"/>
                </a:lnTo>
                <a:lnTo>
                  <a:pt x="10307" y="8627"/>
                </a:lnTo>
                <a:cubicBezTo>
                  <a:pt x="10408" y="8530"/>
                  <a:pt x="10551" y="8473"/>
                  <a:pt x="10708" y="8456"/>
                </a:cubicBezTo>
                <a:close/>
                <a:moveTo>
                  <a:pt x="3841" y="13980"/>
                </a:moveTo>
                <a:cubicBezTo>
                  <a:pt x="4048" y="13974"/>
                  <a:pt x="4254" y="14010"/>
                  <a:pt x="4352" y="14093"/>
                </a:cubicBezTo>
                <a:cubicBezTo>
                  <a:pt x="4441" y="14169"/>
                  <a:pt x="4461" y="14691"/>
                  <a:pt x="4461" y="16791"/>
                </a:cubicBezTo>
                <a:cubicBezTo>
                  <a:pt x="4461" y="19382"/>
                  <a:pt x="4465" y="19384"/>
                  <a:pt x="4286" y="19513"/>
                </a:cubicBezTo>
                <a:cubicBezTo>
                  <a:pt x="4187" y="19584"/>
                  <a:pt x="3965" y="19647"/>
                  <a:pt x="3798" y="19647"/>
                </a:cubicBezTo>
                <a:cubicBezTo>
                  <a:pt x="3557" y="19647"/>
                  <a:pt x="3467" y="19601"/>
                  <a:pt x="3353" y="19423"/>
                </a:cubicBezTo>
                <a:cubicBezTo>
                  <a:pt x="3225" y="19223"/>
                  <a:pt x="3206" y="18925"/>
                  <a:pt x="3185" y="16739"/>
                </a:cubicBezTo>
                <a:cubicBezTo>
                  <a:pt x="3162" y="14332"/>
                  <a:pt x="3164" y="14285"/>
                  <a:pt x="3331" y="14130"/>
                </a:cubicBezTo>
                <a:cubicBezTo>
                  <a:pt x="3427" y="14041"/>
                  <a:pt x="3635" y="13987"/>
                  <a:pt x="3841" y="13980"/>
                </a:cubicBezTo>
                <a:close/>
              </a:path>
            </a:pathLst>
          </a:custGeom>
          <a:ln w="12700">
            <a:miter lim="400000"/>
            <a:headEnd/>
            <a:tailEnd/>
          </a:ln>
        </p:spPr>
      </p:pic>
      <p:sp>
        <p:nvSpPr>
          <p:cNvPr id="35" name="仪表板"/>
          <p:cNvSpPr txBox="1"/>
          <p:nvPr/>
        </p:nvSpPr>
        <p:spPr>
          <a:xfrm>
            <a:off x="13686807" y="7140518"/>
            <a:ext cx="3841751" cy="430530"/>
          </a:xfrm>
          <a:prstGeom prst="rect">
            <a:avLst/>
          </a:prstGeom>
          <a:ln w="12700">
            <a:miter lim="400000"/>
          </a:ln>
        </p:spPr>
        <p:txBody>
          <a:bodyPr wrap="square" lIns="0" tIns="0" rIns="0" bIns="0" anchor="ctr">
            <a:spAutoFit/>
          </a:bodyPr>
          <a:lstStyle>
            <a:lvl1pPr indent="127000" algn="l">
              <a:defRPr sz="2800">
                <a:solidFill>
                  <a:srgbClr val="5E5E5E"/>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仪表板</a:t>
            </a:r>
            <a:r>
              <a:rPr kumimoji="0" lang="zh-CN" altLang="en-US"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创建与管理</a:t>
            </a:r>
            <a:endPar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36" name="数据大屏"/>
          <p:cNvSpPr txBox="1"/>
          <p:nvPr/>
        </p:nvSpPr>
        <p:spPr>
          <a:xfrm>
            <a:off x="17412650" y="7140519"/>
            <a:ext cx="4094424" cy="430530"/>
          </a:xfrm>
          <a:prstGeom prst="rect">
            <a:avLst/>
          </a:prstGeom>
          <a:ln w="12700">
            <a:miter lim="400000"/>
          </a:ln>
        </p:spPr>
        <p:txBody>
          <a:bodyPr wrap="square" lIns="0" tIns="0" rIns="0" bIns="0" anchor="ctr">
            <a:spAutoFit/>
          </a:bodyPr>
          <a:lstStyle>
            <a:lvl1pPr indent="127000" algn="l">
              <a:defRPr sz="2800">
                <a:solidFill>
                  <a:srgbClr val="5E5E5E"/>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数据大屏</a:t>
            </a:r>
            <a:r>
              <a:rPr kumimoji="0" lang="zh-CN" altLang="en-US"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创建与管理</a:t>
            </a:r>
            <a:endPar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2" name="右箭头 1"/>
          <p:cNvSpPr/>
          <p:nvPr/>
        </p:nvSpPr>
        <p:spPr>
          <a:xfrm>
            <a:off x="12867010" y="8705065"/>
            <a:ext cx="777280" cy="1182013"/>
          </a:xfrm>
          <a:prstGeom prst="rightArrow">
            <a:avLst/>
          </a:prstGeom>
          <a:solidFill>
            <a:schemeClr val="accent1"/>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cxnSp>
        <p:nvCxnSpPr>
          <p:cNvPr id="39" name="肘形连接符 38"/>
          <p:cNvCxnSpPr>
            <a:stCxn id="13" idx="3"/>
          </p:cNvCxnSpPr>
          <p:nvPr/>
        </p:nvCxnSpPr>
        <p:spPr>
          <a:xfrm flipV="1">
            <a:off x="6472266" y="8427958"/>
            <a:ext cx="2556000" cy="1368000"/>
          </a:xfrm>
          <a:prstGeom prst="bentConnector3">
            <a:avLst>
              <a:gd name="adj1" fmla="val 50000"/>
            </a:avLst>
          </a:prstGeom>
          <a:noFill/>
          <a:ln w="50800" cap="flat">
            <a:solidFill>
              <a:schemeClr val="accent1">
                <a:alpha val="85451"/>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41" name="直线箭头连接符 40"/>
          <p:cNvCxnSpPr/>
          <p:nvPr/>
        </p:nvCxnSpPr>
        <p:spPr>
          <a:xfrm>
            <a:off x="6446867" y="8433771"/>
            <a:ext cx="1263375" cy="0"/>
          </a:xfrm>
          <a:prstGeom prst="straightConnector1">
            <a:avLst/>
          </a:prstGeom>
          <a:noFill/>
          <a:ln w="50800" cap="flat">
            <a:solidFill>
              <a:schemeClr val="accent1">
                <a:alpha val="85451"/>
              </a:schemeClr>
            </a:solidFill>
            <a:prstDash val="solid"/>
            <a:miter lim="400000"/>
            <a:tailEnd type="none"/>
          </a:ln>
        </p:spPr>
        <p:style>
          <a:lnRef idx="0">
            <a:srgbClr val="FFFFFF"/>
          </a:lnRef>
          <a:fillRef idx="0">
            <a:srgbClr val="FFFFFF"/>
          </a:fillRef>
          <a:effectRef idx="0">
            <a:srgbClr val="FFFFFF"/>
          </a:effectRef>
          <a:fontRef idx="none"/>
        </p:style>
      </p:cxnSp>
      <p:cxnSp>
        <p:nvCxnSpPr>
          <p:cNvPr id="47" name="肘形连接符 46"/>
          <p:cNvCxnSpPr/>
          <p:nvPr/>
        </p:nvCxnSpPr>
        <p:spPr>
          <a:xfrm flipV="1">
            <a:off x="6472266" y="9826658"/>
            <a:ext cx="2556000" cy="1278622"/>
          </a:xfrm>
          <a:prstGeom prst="bentConnector3">
            <a:avLst>
              <a:gd name="adj1" fmla="val 82117"/>
            </a:avLst>
          </a:prstGeom>
          <a:noFill/>
          <a:ln w="50800" cap="flat">
            <a:solidFill>
              <a:schemeClr val="accent1">
                <a:alpha val="85451"/>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57" name="直线箭头连接符 56"/>
          <p:cNvCxnSpPr/>
          <p:nvPr/>
        </p:nvCxnSpPr>
        <p:spPr>
          <a:xfrm>
            <a:off x="6472265" y="11117980"/>
            <a:ext cx="2556000" cy="0"/>
          </a:xfrm>
          <a:prstGeom prst="straightConnector1">
            <a:avLst/>
          </a:prstGeom>
          <a:noFill/>
          <a:ln w="50800" cap="flat">
            <a:solidFill>
              <a:schemeClr val="accent1">
                <a:alpha val="85451"/>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60" name="直线箭头连接符 59"/>
          <p:cNvCxnSpPr>
            <a:endCxn id="21" idx="1"/>
          </p:cNvCxnSpPr>
          <p:nvPr/>
        </p:nvCxnSpPr>
        <p:spPr>
          <a:xfrm>
            <a:off x="6294467" y="12373704"/>
            <a:ext cx="2743674" cy="25143"/>
          </a:xfrm>
          <a:prstGeom prst="straightConnector1">
            <a:avLst/>
          </a:prstGeom>
          <a:noFill/>
          <a:ln w="50800" cap="flat">
            <a:solidFill>
              <a:schemeClr val="accent1">
                <a:alpha val="85451"/>
              </a:schemeClr>
            </a:solidFill>
            <a:prstDash val="solid"/>
            <a:miter lim="400000"/>
            <a:tailEnd type="triangle"/>
          </a:ln>
        </p:spPr>
        <p:style>
          <a:lnRef idx="0">
            <a:srgbClr val="FFFFFF"/>
          </a:lnRef>
          <a:fillRef idx="0">
            <a:srgbClr val="FFFFFF"/>
          </a:fillRef>
          <a:effectRef idx="0">
            <a:srgbClr val="FFFFFF"/>
          </a:effectRef>
          <a:fontRef idx="none"/>
        </p:style>
      </p:cxnSp>
      <p:pic>
        <p:nvPicPr>
          <p:cNvPr id="34" name="图像" descr="图像"/>
          <p:cNvPicPr>
            <a:picLocks noChangeAspect="1"/>
          </p:cNvPicPr>
          <p:nvPr/>
        </p:nvPicPr>
        <p:blipFill>
          <a:blip r:embed="rId4" cstate="screen"/>
          <a:srcRect/>
          <a:stretch>
            <a:fillRect/>
          </a:stretch>
        </p:blipFill>
        <p:spPr>
          <a:xfrm>
            <a:off x="18967276" y="5880576"/>
            <a:ext cx="1055147" cy="1008000"/>
          </a:xfrm>
          <a:custGeom>
            <a:avLst/>
            <a:gdLst/>
            <a:ahLst/>
            <a:cxnLst>
              <a:cxn ang="0">
                <a:pos x="wd2" y="hd2"/>
              </a:cxn>
              <a:cxn ang="5400000">
                <a:pos x="wd2" y="hd2"/>
              </a:cxn>
              <a:cxn ang="10800000">
                <a:pos x="wd2" y="hd2"/>
              </a:cxn>
              <a:cxn ang="16200000">
                <a:pos x="wd2" y="hd2"/>
              </a:cxn>
            </a:cxnLst>
            <a:rect l="0" t="0" r="r" b="b"/>
            <a:pathLst>
              <a:path w="21548" h="21593" extrusionOk="0">
                <a:moveTo>
                  <a:pt x="10413" y="2"/>
                </a:moveTo>
                <a:cubicBezTo>
                  <a:pt x="5801" y="8"/>
                  <a:pt x="1254" y="30"/>
                  <a:pt x="1067" y="63"/>
                </a:cubicBezTo>
                <a:cubicBezTo>
                  <a:pt x="776" y="114"/>
                  <a:pt x="687" y="159"/>
                  <a:pt x="478" y="391"/>
                </a:cubicBezTo>
                <a:cubicBezTo>
                  <a:pt x="344" y="539"/>
                  <a:pt x="195" y="678"/>
                  <a:pt x="144" y="696"/>
                </a:cubicBezTo>
                <a:cubicBezTo>
                  <a:pt x="22" y="739"/>
                  <a:pt x="-45" y="1340"/>
                  <a:pt x="35" y="1650"/>
                </a:cubicBezTo>
                <a:cubicBezTo>
                  <a:pt x="107" y="1934"/>
                  <a:pt x="504" y="2363"/>
                  <a:pt x="784" y="2458"/>
                </a:cubicBezTo>
                <a:cubicBezTo>
                  <a:pt x="900" y="2498"/>
                  <a:pt x="1048" y="2565"/>
                  <a:pt x="1111" y="2611"/>
                </a:cubicBezTo>
                <a:cubicBezTo>
                  <a:pt x="1174" y="2656"/>
                  <a:pt x="1352" y="2695"/>
                  <a:pt x="1504" y="2695"/>
                </a:cubicBezTo>
                <a:cubicBezTo>
                  <a:pt x="1721" y="2695"/>
                  <a:pt x="1789" y="2719"/>
                  <a:pt x="1838" y="2817"/>
                </a:cubicBezTo>
                <a:cubicBezTo>
                  <a:pt x="1882" y="2902"/>
                  <a:pt x="1902" y="4424"/>
                  <a:pt x="1904" y="7775"/>
                </a:cubicBezTo>
                <a:cubicBezTo>
                  <a:pt x="1906" y="13821"/>
                  <a:pt x="1904" y="13673"/>
                  <a:pt x="2027" y="13901"/>
                </a:cubicBezTo>
                <a:cubicBezTo>
                  <a:pt x="2082" y="14002"/>
                  <a:pt x="2197" y="14235"/>
                  <a:pt x="2282" y="14420"/>
                </a:cubicBezTo>
                <a:cubicBezTo>
                  <a:pt x="2367" y="14605"/>
                  <a:pt x="2490" y="14802"/>
                  <a:pt x="2558" y="14862"/>
                </a:cubicBezTo>
                <a:cubicBezTo>
                  <a:pt x="2900" y="15169"/>
                  <a:pt x="3152" y="15335"/>
                  <a:pt x="3278" y="15335"/>
                </a:cubicBezTo>
                <a:cubicBezTo>
                  <a:pt x="3355" y="15335"/>
                  <a:pt x="3542" y="15397"/>
                  <a:pt x="3693" y="15473"/>
                </a:cubicBezTo>
                <a:cubicBezTo>
                  <a:pt x="3964" y="15609"/>
                  <a:pt x="3985" y="15610"/>
                  <a:pt x="6631" y="15610"/>
                </a:cubicBezTo>
                <a:cubicBezTo>
                  <a:pt x="9226" y="15610"/>
                  <a:pt x="9296" y="15615"/>
                  <a:pt x="9358" y="15732"/>
                </a:cubicBezTo>
                <a:cubicBezTo>
                  <a:pt x="9398" y="15806"/>
                  <a:pt x="9437" y="16390"/>
                  <a:pt x="9453" y="17243"/>
                </a:cubicBezTo>
                <a:cubicBezTo>
                  <a:pt x="9477" y="18515"/>
                  <a:pt x="9467" y="18651"/>
                  <a:pt x="9373" y="18761"/>
                </a:cubicBezTo>
                <a:cubicBezTo>
                  <a:pt x="9274" y="18875"/>
                  <a:pt x="9186" y="18875"/>
                  <a:pt x="7547" y="18875"/>
                </a:cubicBezTo>
                <a:cubicBezTo>
                  <a:pt x="6581" y="18875"/>
                  <a:pt x="5730" y="18902"/>
                  <a:pt x="5613" y="18936"/>
                </a:cubicBezTo>
                <a:cubicBezTo>
                  <a:pt x="5417" y="18993"/>
                  <a:pt x="4945" y="19471"/>
                  <a:pt x="4806" y="19745"/>
                </a:cubicBezTo>
                <a:cubicBezTo>
                  <a:pt x="4736" y="19881"/>
                  <a:pt x="4733" y="20258"/>
                  <a:pt x="4806" y="20531"/>
                </a:cubicBezTo>
                <a:cubicBezTo>
                  <a:pt x="4869" y="20771"/>
                  <a:pt x="5241" y="21263"/>
                  <a:pt x="5358" y="21263"/>
                </a:cubicBezTo>
                <a:cubicBezTo>
                  <a:pt x="5399" y="21263"/>
                  <a:pt x="5507" y="21317"/>
                  <a:pt x="5598" y="21393"/>
                </a:cubicBezTo>
                <a:lnTo>
                  <a:pt x="5766" y="21538"/>
                </a:lnTo>
                <a:lnTo>
                  <a:pt x="9926" y="21553"/>
                </a:lnTo>
                <a:cubicBezTo>
                  <a:pt x="12215" y="21562"/>
                  <a:pt x="14171" y="21575"/>
                  <a:pt x="14267" y="21583"/>
                </a:cubicBezTo>
                <a:cubicBezTo>
                  <a:pt x="14363" y="21592"/>
                  <a:pt x="14725" y="21596"/>
                  <a:pt x="15067" y="21591"/>
                </a:cubicBezTo>
                <a:cubicBezTo>
                  <a:pt x="15624" y="21583"/>
                  <a:pt x="15703" y="21560"/>
                  <a:pt x="15867" y="21431"/>
                </a:cubicBezTo>
                <a:cubicBezTo>
                  <a:pt x="16104" y="21245"/>
                  <a:pt x="16420" y="20935"/>
                  <a:pt x="16704" y="20592"/>
                </a:cubicBezTo>
                <a:lnTo>
                  <a:pt x="16929" y="20317"/>
                </a:lnTo>
                <a:lnTo>
                  <a:pt x="16827" y="20126"/>
                </a:lnTo>
                <a:cubicBezTo>
                  <a:pt x="16602" y="19686"/>
                  <a:pt x="16164" y="19083"/>
                  <a:pt x="16006" y="18997"/>
                </a:cubicBezTo>
                <a:cubicBezTo>
                  <a:pt x="15870" y="18924"/>
                  <a:pt x="15482" y="18900"/>
                  <a:pt x="14049" y="18875"/>
                </a:cubicBezTo>
                <a:cubicBezTo>
                  <a:pt x="12486" y="18848"/>
                  <a:pt x="12250" y="18834"/>
                  <a:pt x="12166" y="18745"/>
                </a:cubicBezTo>
                <a:cubicBezTo>
                  <a:pt x="12082" y="18658"/>
                  <a:pt x="12070" y="18463"/>
                  <a:pt x="12064" y="17296"/>
                </a:cubicBezTo>
                <a:lnTo>
                  <a:pt x="12057" y="15946"/>
                </a:lnTo>
                <a:lnTo>
                  <a:pt x="12217" y="15778"/>
                </a:lnTo>
                <a:lnTo>
                  <a:pt x="12377" y="15610"/>
                </a:lnTo>
                <a:lnTo>
                  <a:pt x="14689" y="15610"/>
                </a:lnTo>
                <a:cubicBezTo>
                  <a:pt x="15961" y="15609"/>
                  <a:pt x="17211" y="15585"/>
                  <a:pt x="17467" y="15557"/>
                </a:cubicBezTo>
                <a:cubicBezTo>
                  <a:pt x="17990" y="15498"/>
                  <a:pt x="18397" y="15294"/>
                  <a:pt x="18820" y="14893"/>
                </a:cubicBezTo>
                <a:cubicBezTo>
                  <a:pt x="18956" y="14765"/>
                  <a:pt x="19093" y="14664"/>
                  <a:pt x="19126" y="14664"/>
                </a:cubicBezTo>
                <a:cubicBezTo>
                  <a:pt x="19158" y="14664"/>
                  <a:pt x="19184" y="14624"/>
                  <a:pt x="19184" y="14573"/>
                </a:cubicBezTo>
                <a:cubicBezTo>
                  <a:pt x="19184" y="14521"/>
                  <a:pt x="19259" y="14322"/>
                  <a:pt x="19351" y="14130"/>
                </a:cubicBezTo>
                <a:cubicBezTo>
                  <a:pt x="19443" y="13938"/>
                  <a:pt x="19543" y="13683"/>
                  <a:pt x="19569" y="13566"/>
                </a:cubicBezTo>
                <a:cubicBezTo>
                  <a:pt x="19595" y="13448"/>
                  <a:pt x="19618" y="11038"/>
                  <a:pt x="19620" y="8210"/>
                </a:cubicBezTo>
                <a:cubicBezTo>
                  <a:pt x="19624" y="3086"/>
                  <a:pt x="19622" y="3064"/>
                  <a:pt x="19744" y="2893"/>
                </a:cubicBezTo>
                <a:cubicBezTo>
                  <a:pt x="19829" y="2773"/>
                  <a:pt x="19943" y="2710"/>
                  <a:pt x="20115" y="2679"/>
                </a:cubicBezTo>
                <a:cubicBezTo>
                  <a:pt x="20626" y="2588"/>
                  <a:pt x="21278" y="2138"/>
                  <a:pt x="21278" y="1878"/>
                </a:cubicBezTo>
                <a:cubicBezTo>
                  <a:pt x="21278" y="1838"/>
                  <a:pt x="21332" y="1760"/>
                  <a:pt x="21395" y="1703"/>
                </a:cubicBezTo>
                <a:cubicBezTo>
                  <a:pt x="21490" y="1618"/>
                  <a:pt x="21540" y="1523"/>
                  <a:pt x="21548" y="1421"/>
                </a:cubicBezTo>
                <a:cubicBezTo>
                  <a:pt x="21555" y="1319"/>
                  <a:pt x="21518" y="1207"/>
                  <a:pt x="21438" y="1093"/>
                </a:cubicBezTo>
                <a:cubicBezTo>
                  <a:pt x="21361" y="982"/>
                  <a:pt x="21223" y="736"/>
                  <a:pt x="21133" y="543"/>
                </a:cubicBezTo>
                <a:cubicBezTo>
                  <a:pt x="20942" y="136"/>
                  <a:pt x="20867" y="97"/>
                  <a:pt x="20115" y="40"/>
                </a:cubicBezTo>
                <a:cubicBezTo>
                  <a:pt x="19696" y="8"/>
                  <a:pt x="15025" y="-4"/>
                  <a:pt x="10413" y="2"/>
                </a:cubicBezTo>
                <a:close/>
                <a:moveTo>
                  <a:pt x="4646" y="2618"/>
                </a:moveTo>
                <a:lnTo>
                  <a:pt x="10747" y="2626"/>
                </a:lnTo>
                <a:cubicBezTo>
                  <a:pt x="16253" y="2631"/>
                  <a:pt x="16862" y="2648"/>
                  <a:pt x="16966" y="2779"/>
                </a:cubicBezTo>
                <a:cubicBezTo>
                  <a:pt x="17057" y="2895"/>
                  <a:pt x="17084" y="3884"/>
                  <a:pt x="17104" y="7783"/>
                </a:cubicBezTo>
                <a:cubicBezTo>
                  <a:pt x="17128" y="12595"/>
                  <a:pt x="17126" y="12645"/>
                  <a:pt x="16951" y="12810"/>
                </a:cubicBezTo>
                <a:cubicBezTo>
                  <a:pt x="16783" y="12970"/>
                  <a:pt x="16508" y="12972"/>
                  <a:pt x="10740" y="12978"/>
                </a:cubicBezTo>
                <a:cubicBezTo>
                  <a:pt x="6066" y="12983"/>
                  <a:pt x="4668" y="12965"/>
                  <a:pt x="4551" y="12879"/>
                </a:cubicBezTo>
                <a:cubicBezTo>
                  <a:pt x="4409" y="12775"/>
                  <a:pt x="4394" y="12446"/>
                  <a:pt x="4384" y="7905"/>
                </a:cubicBezTo>
                <a:cubicBezTo>
                  <a:pt x="4374" y="3634"/>
                  <a:pt x="4390" y="3021"/>
                  <a:pt x="4507" y="2832"/>
                </a:cubicBezTo>
                <a:lnTo>
                  <a:pt x="4646" y="2618"/>
                </a:lnTo>
                <a:close/>
                <a:moveTo>
                  <a:pt x="9496" y="5159"/>
                </a:moveTo>
                <a:cubicBezTo>
                  <a:pt x="9322" y="5182"/>
                  <a:pt x="9214" y="5311"/>
                  <a:pt x="9155" y="5540"/>
                </a:cubicBezTo>
                <a:cubicBezTo>
                  <a:pt x="9116" y="5688"/>
                  <a:pt x="9087" y="6777"/>
                  <a:pt x="9089" y="7959"/>
                </a:cubicBezTo>
                <a:cubicBezTo>
                  <a:pt x="9093" y="9870"/>
                  <a:pt x="9105" y="10114"/>
                  <a:pt x="9235" y="10217"/>
                </a:cubicBezTo>
                <a:cubicBezTo>
                  <a:pt x="9532" y="10453"/>
                  <a:pt x="10098" y="10349"/>
                  <a:pt x="10493" y="9980"/>
                </a:cubicBezTo>
                <a:cubicBezTo>
                  <a:pt x="10682" y="9804"/>
                  <a:pt x="11162" y="9497"/>
                  <a:pt x="11453" y="9362"/>
                </a:cubicBezTo>
                <a:cubicBezTo>
                  <a:pt x="11556" y="9314"/>
                  <a:pt x="11783" y="9133"/>
                  <a:pt x="11962" y="8965"/>
                </a:cubicBezTo>
                <a:cubicBezTo>
                  <a:pt x="12141" y="8798"/>
                  <a:pt x="12329" y="8649"/>
                  <a:pt x="12377" y="8630"/>
                </a:cubicBezTo>
                <a:cubicBezTo>
                  <a:pt x="12424" y="8610"/>
                  <a:pt x="12608" y="8494"/>
                  <a:pt x="12784" y="8370"/>
                </a:cubicBezTo>
                <a:cubicBezTo>
                  <a:pt x="13387" y="7948"/>
                  <a:pt x="13319" y="7580"/>
                  <a:pt x="12544" y="7020"/>
                </a:cubicBezTo>
                <a:cubicBezTo>
                  <a:pt x="12236" y="6798"/>
                  <a:pt x="11710" y="6405"/>
                  <a:pt x="11373" y="6151"/>
                </a:cubicBezTo>
                <a:cubicBezTo>
                  <a:pt x="11036" y="5896"/>
                  <a:pt x="10524" y="5559"/>
                  <a:pt x="10231" y="5395"/>
                </a:cubicBezTo>
                <a:cubicBezTo>
                  <a:pt x="9914" y="5217"/>
                  <a:pt x="9671" y="5135"/>
                  <a:pt x="9496" y="5159"/>
                </a:cubicBezTo>
                <a:close/>
              </a:path>
            </a:pathLst>
          </a:custGeom>
          <a:ln w="12700">
            <a:miter lim="400000"/>
            <a:headEnd/>
            <a:tailEnd/>
          </a:ln>
        </p:spPr>
      </p:pic>
      <p:sp>
        <p:nvSpPr>
          <p:cNvPr id="26" name="数据准备"/>
          <p:cNvSpPr txBox="1"/>
          <p:nvPr/>
        </p:nvSpPr>
        <p:spPr>
          <a:xfrm>
            <a:off x="14106007" y="8081484"/>
            <a:ext cx="7176246" cy="864000"/>
          </a:xfrm>
          <a:prstGeom prst="rect">
            <a:avLst/>
          </a:prstGeom>
          <a:solidFill>
            <a:srgbClr val="0C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数据图表制作</a:t>
            </a:r>
            <a:endParaRPr kumimoji="0" lang="zh-CN" altLang="en-US"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27" name="数据准备"/>
          <p:cNvSpPr txBox="1"/>
          <p:nvPr/>
        </p:nvSpPr>
        <p:spPr>
          <a:xfrm>
            <a:off x="14090708" y="9376605"/>
            <a:ext cx="7176246" cy="863999"/>
          </a:xfrm>
          <a:prstGeom prst="rect">
            <a:avLst/>
          </a:prstGeom>
          <a:solidFill>
            <a:srgbClr val="0C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数据实时分析</a:t>
            </a:r>
            <a:endParaRPr kumimoji="0" lang="zh-CN" altLang="en-US"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28" name="数据准备"/>
          <p:cNvSpPr txBox="1"/>
          <p:nvPr/>
        </p:nvSpPr>
        <p:spPr>
          <a:xfrm>
            <a:off x="14090708" y="10671725"/>
            <a:ext cx="7176246" cy="864000"/>
          </a:xfrm>
          <a:prstGeom prst="rect">
            <a:avLst/>
          </a:prstGeom>
          <a:solidFill>
            <a:srgbClr val="0C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数据大屏展示</a:t>
            </a:r>
            <a:endParaRPr kumimoji="0" lang="zh-CN" altLang="en-US"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29" name="数据准备"/>
          <p:cNvSpPr txBox="1"/>
          <p:nvPr/>
        </p:nvSpPr>
        <p:spPr>
          <a:xfrm>
            <a:off x="14090708" y="11966847"/>
            <a:ext cx="7176246" cy="864000"/>
          </a:xfrm>
          <a:prstGeom prst="rect">
            <a:avLst/>
          </a:prstGeom>
          <a:solidFill>
            <a:srgbClr val="0C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marL="0" marR="0" lvl="0" indent="127000" algn="ctr" defTabSz="821690" rtl="0" eaLnBrk="1" fontAlgn="auto" latinLnBrk="0" hangingPunct="0">
              <a:lnSpc>
                <a:spcPct val="100000"/>
              </a:lnSpc>
              <a:spcBef>
                <a:spcPts val="0"/>
              </a:spcBef>
              <a:spcAft>
                <a:spcPts val="0"/>
              </a:spcAft>
              <a:buClrTx/>
              <a:buSzTx/>
              <a:buFontTx/>
              <a:buNone/>
              <a:defRPr/>
            </a:pPr>
            <a:r>
              <a:rPr kumimoji="0" lang="zh-CN" altLang="en-US" sz="2800" b="1" i="0" u="none" strike="noStrike" kern="0" cap="none" spc="0" normalizeH="0" baseline="0" noProof="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收藏导出分享</a:t>
            </a:r>
            <a:endParaRPr kumimoji="0" lang="zh-CN" altLang="en-US" sz="2800" b="1" i="0" u="none" strike="noStrike" kern="0" cap="none" spc="0" normalizeH="0" baseline="0" noProof="0" dirty="0">
              <a:ln>
                <a:noFill/>
              </a:ln>
              <a:solidFill>
                <a:srgbClr val="FFFFFF"/>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3" name="仪表板"/>
          <p:cNvSpPr txBox="1"/>
          <p:nvPr/>
        </p:nvSpPr>
        <p:spPr>
          <a:xfrm>
            <a:off x="8680241" y="1080000"/>
            <a:ext cx="7739201"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lang="en-US" altLang="zh-CN" sz="6000" b="0" i="0" u="none" strike="noStrike" kern="0" cap="none" spc="0" normalizeH="0" baseline="0" noProof="0" dirty="0">
                <a:ln>
                  <a:noFill/>
                </a:ln>
                <a:solidFill>
                  <a:srgbClr val="5E5E5E">
                    <a:lumMod val="50000"/>
                  </a:srgbClr>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DataEase</a:t>
            </a:r>
            <a:r>
              <a:rPr kumimoji="0" lang="zh-CN" altLang="en-US" sz="6000" b="0" i="0" u="none" strike="noStrike" kern="0" cap="none" spc="0" normalizeH="0" baseline="0" noProof="0" dirty="0">
                <a:ln>
                  <a:noFill/>
                </a:ln>
                <a:solidFill>
                  <a:srgbClr val="5E5E5E">
                    <a:lumMod val="50000"/>
                  </a:srgbClr>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 工作流程</a:t>
            </a:r>
            <a:endParaRPr kumimoji="0" sz="6000" b="0" i="0" u="none" strike="noStrike" kern="0" cap="none" spc="0" normalizeH="0" baseline="0" noProof="0" dirty="0">
              <a:ln>
                <a:noFill/>
              </a:ln>
              <a:solidFill>
                <a:srgbClr val="5E5E5E">
                  <a:lumMod val="50000"/>
                </a:srgbClr>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24" name="通过对表的数据进行关联与处理，通过自由组合形成用户自有数据集，供后续进行业务分析与视图制作使用"/>
          <p:cNvSpPr txBox="1"/>
          <p:nvPr/>
        </p:nvSpPr>
        <p:spPr>
          <a:xfrm>
            <a:off x="1229996" y="2520655"/>
            <a:ext cx="21924010" cy="59372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en-GB" altLang="zh-CN"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DataEase </a:t>
            </a:r>
            <a:r>
              <a:rPr kumimoji="0" lang="zh-CN" altLang="en-US"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支持丰富的数据源连接，能够有效进行数据处理，通过拖拉拽的方式快速制作图表，并且方便地与他人进行分享</a:t>
            </a:r>
            <a:endParaRPr kumimoji="1" lang="zh-CN" altLang="en-US" sz="20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8" name="矩形"/>
          <p:cNvSpPr/>
          <p:nvPr/>
        </p:nvSpPr>
        <p:spPr>
          <a:xfrm>
            <a:off x="-21270" y="-9449"/>
            <a:ext cx="2634933" cy="216000"/>
          </a:xfrm>
          <a:prstGeom prst="rect">
            <a:avLst/>
          </a:prstGeom>
          <a:solidFill>
            <a:srgbClr val="0C7BE0"/>
          </a:solidFill>
          <a:ln w="12700">
            <a:miter lim="400000"/>
          </a:ln>
        </p:spPr>
        <p:txBody>
          <a:bodyPr lIns="45720" rIns="45720"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a:ln>
                <a:noFill/>
              </a:ln>
              <a:solidFill>
                <a:srgbClr val="0A7BE0"/>
              </a:solidFill>
              <a:effectLst/>
              <a:uLnTx/>
              <a:uFillTx/>
              <a:latin typeface="Calibri"/>
              <a:cs typeface="Calibri"/>
              <a:sym typeface="Calibri"/>
            </a:endParaRPr>
          </a:p>
        </p:txBody>
      </p:sp>
      <p:sp>
        <p:nvSpPr>
          <p:cNvPr id="23" name="数据可视化对企业的价值"/>
          <p:cNvSpPr txBox="1"/>
          <p:nvPr/>
        </p:nvSpPr>
        <p:spPr>
          <a:xfrm>
            <a:off x="16828" y="255654"/>
            <a:ext cx="2634932" cy="1018309"/>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sz="5000" b="0" u="none" strike="noStrike" kern="0" cap="none" spc="0" normalizeH="0" baseline="0" noProof="0" dirty="0" err="1">
                <a:ln>
                  <a:noFill/>
                </a:ln>
                <a:solidFill>
                  <a:srgbClr val="0C7BE0"/>
                </a:solidFill>
                <a:effectLst/>
                <a:uLnTx/>
                <a:uFillTx/>
                <a:latin typeface="阿里巴巴普惠体 3.0" panose="00020600040101010101" charset="-122"/>
                <a:ea typeface="阿里巴巴普惠体 3.0" panose="00020600040101010101" charset="-122"/>
                <a:cs typeface="Alibaba PuHuiTi" pitchFamily="18" charset="-122"/>
                <a:sym typeface="Helvetica Neue" panose="02000503000000020004"/>
              </a:rPr>
              <a:t>工作流程</a:t>
            </a:r>
            <a:endParaRPr kumimoji="0" lang="en-US" sz="5000" b="0" u="none" strike="noStrike" kern="0" cap="none" spc="0" normalizeH="0" baseline="0" noProof="0" dirty="0" err="1">
              <a:ln>
                <a:noFill/>
              </a:ln>
              <a:solidFill>
                <a:srgbClr val="0C7BE0"/>
              </a:solidFill>
              <a:effectLst/>
              <a:uLnTx/>
              <a:uFillTx/>
              <a:latin typeface="阿里巴巴普惠体 3.0" panose="00020600040101010101" charset="-122"/>
              <a:ea typeface="阿里巴巴普惠体 3.0" panose="00020600040101010101" charset="-122"/>
              <a:cs typeface="Alibaba PuHuiTi" pitchFamily="18" charset="-122"/>
              <a:sym typeface="Helvetica Neue" panose="02000503000000020004"/>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2264093"/>
            <a:ext cx="19467830" cy="90614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基于第一步添加的数据源，添加如下的数据集：demo_sale_details、demo_shop_details、demo_shop_kind。</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实验结果进行</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截图</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endParaRPr kumimoji="0" lang="zh-CN" altLang="en-US" sz="44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点击下载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hlinkClick r:id="rId2"/>
              </a:rPr>
              <a:t>商品维度.xlsx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文件，并以此创建 Excel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数据源和</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数据集</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添加 API 数据源，并将对应数据表添加为数据集 (demo_products) ，连接信息如下所示：</a:t>
            </a:r>
            <a:endPar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lvl="5" algn="l">
              <a:lnSpc>
                <a:spcPct val="20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rPr>
              <a:t>请求方式：GET</a:t>
            </a:r>
            <a:endPar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endParaRPr>
          </a:p>
          <a:p>
            <a:pPr lvl="5" algn="l">
              <a:lnSpc>
                <a:spcPct val="20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rPr>
              <a:t>请求地址：</a:t>
            </a: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hlinkClick r:id="rId3"/>
              </a:rPr>
              <a:t>https://east-ms.fit2cloud.com/mock-server/100002/100001/mock?test=1</a:t>
            </a:r>
            <a:endPar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lvl="5" algn="l">
              <a:lnSpc>
                <a:spcPct val="20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mn-ea"/>
              </a:rPr>
              <a:t>请求参数：无</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4"/>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5"/>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实验五</a:t>
            </a:r>
            <a:endParaRPr lang="en-US" sz="5000" b="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585278"/>
            <a:ext cx="19467830"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startAt="5"/>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创建</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SQL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数据集，参考如下</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将实验结果进行</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截图</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实验五</a:t>
            </a:r>
            <a:endParaRPr lang="en-US" sz="5000" b="0" dirty="0">
              <a:solidFill>
                <a:srgbClr val="0C7BE0"/>
              </a:solidFill>
              <a:latin typeface="阿里巴巴普惠体 3.0" panose="00020600040101010101" charset="-122"/>
              <a:ea typeface="阿里巴巴普惠体 3.0" panose="00020600040101010101" charset="-122"/>
            </a:endParaRPr>
          </a:p>
        </p:txBody>
      </p:sp>
      <p:pic>
        <p:nvPicPr>
          <p:cNvPr id="3" name="图片 2"/>
          <p:cNvPicPr>
            <a:picLocks noChangeAspect="1"/>
          </p:cNvPicPr>
          <p:nvPr>
            <p:custDataLst>
              <p:tags r:id="rId4"/>
            </p:custDataLst>
          </p:nvPr>
        </p:nvPicPr>
        <p:blipFill>
          <a:blip r:embed="rId5"/>
          <a:stretch>
            <a:fillRect/>
          </a:stretch>
        </p:blipFill>
        <p:spPr>
          <a:xfrm>
            <a:off x="4150678" y="4260850"/>
            <a:ext cx="13117195" cy="865378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2150746"/>
            <a:ext cx="19467830" cy="8599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startAt="5"/>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基于自定义</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SQL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创建数据集，根据省份及城市分组，计算各省份下每个城市的总销量，</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参考</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SQL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语句如下：</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select </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lvl="2" indent="0" algn="l">
              <a:lnSpc>
                <a:spcPct val="150000"/>
              </a:lnSpc>
              <a:buFont typeface="+mj-ea"/>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demo_shop_details.province as 省份, </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demo_shop_details.city as city, </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sum(demo_sale_details.sale_quantity) as 销售量</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from demo_sale_details</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left join demo_shop_details </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on demo_shop_details.number = demo_sale_details.shop_num</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lvl="2" indent="0" algn="l">
              <a:lnSpc>
                <a:spcPct val="150000"/>
              </a:lnSpc>
              <a:buFont typeface="+mj-ea"/>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group by demo_shop_details.province, demo_shop_details.city</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实验五</a:t>
            </a:r>
            <a:endParaRPr lang="en-US" sz="5000" b="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823595"/>
            <a:ext cx="19467830" cy="3838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2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20000"/>
              </a:lnSpc>
              <a:buFont typeface="+mj-ea"/>
              <a:buAutoNum type="circleNumDbPlain" startAt="6"/>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将Excel数据、API数据、数据库数据表通过关联关系关联在一起，并添加计算字段计算销售额、利润、直营店利润、加盟店利润</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参考如下，将实验结果进行</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截图</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实验五</a:t>
            </a:r>
            <a:endParaRPr lang="en-US" sz="5000" b="0" dirty="0">
              <a:solidFill>
                <a:srgbClr val="0C7BE0"/>
              </a:solidFill>
              <a:latin typeface="阿里巴巴普惠体 3.0" panose="00020600040101010101" charset="-122"/>
              <a:ea typeface="阿里巴巴普惠体 3.0" panose="00020600040101010101" charset="-122"/>
            </a:endParaRPr>
          </a:p>
        </p:txBody>
      </p:sp>
      <p:pic>
        <p:nvPicPr>
          <p:cNvPr id="3" name="图片 2"/>
          <p:cNvPicPr>
            <a:picLocks noChangeAspect="1"/>
          </p:cNvPicPr>
          <p:nvPr>
            <p:custDataLst>
              <p:tags r:id="rId4"/>
            </p:custDataLst>
          </p:nvPr>
        </p:nvPicPr>
        <p:blipFill>
          <a:blip r:embed="rId5"/>
          <a:stretch>
            <a:fillRect/>
          </a:stretch>
        </p:blipFill>
        <p:spPr>
          <a:xfrm>
            <a:off x="1382395" y="4800600"/>
            <a:ext cx="21610955" cy="8277225"/>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startAt="6"/>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提供数据集列表截图。</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提供</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SQL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数据集截图。</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提供关联数据集截图。</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noAutofit/>
          </a:bodyPr>
          <a:lstStyle/>
          <a:p>
            <a:pPr lvl="0" algn="ctr" defTabSz="914400">
              <a:defRPr sz="2400" b="1">
                <a:solidFill>
                  <a:schemeClr val="accent1"/>
                </a:solidFill>
                <a:latin typeface="Calibri"/>
                <a:ea typeface="Calibri"/>
                <a:cs typeface="Calibri"/>
                <a:sym typeface="Calibri"/>
              </a:defRPr>
            </a:pPr>
            <a:endParaRPr>
              <a:sym typeface="+mn-ea"/>
            </a:endParaRPr>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实验五</a:t>
            </a:r>
            <a:endParaRPr lang="en-US" sz="5000" b="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实训环境</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阿里巴巴普惠体 3.0" panose="00020600040101010101" charset="-122"/>
                <a:ea typeface="阿里巴巴普惠体 3.0" panose="00020600040101010101" charset="-122"/>
                <a:hlinkClick r:id="rId1"/>
              </a:rPr>
              <a:t>http://student.dataease2.fit2cloud.com</a:t>
            </a:r>
            <a:endParaRPr kumimoji="0" lang="en-US" altLang="zh-CN" sz="40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阿里巴巴普惠体 3.0" panose="00020600040101010101" charset="-122"/>
                <a:ea typeface="阿里巴巴普惠体 3.0" panose="00020600040101010101" charset="-122"/>
              </a:rPr>
              <a:t>密码：</a:t>
            </a:r>
            <a:r>
              <a:rPr lang="zh-CN" altLang="en-US" sz="3200" b="0" dirty="0">
                <a:latin typeface="阿里巴巴普惠体 3.0" panose="00020600040101010101" charset="-122"/>
                <a:ea typeface="阿里巴巴普惠体 3.0" panose="00020600040101010101" charset="-122"/>
                <a:sym typeface="+mn-ea"/>
              </a:rPr>
              <a:t>DataEase@123456</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mn-ea"/>
            </a:endParaRPr>
          </a:p>
        </p:txBody>
      </p:sp>
      <p:sp>
        <p:nvSpPr>
          <p:cNvPr id="7" name="文本框 6"/>
          <p:cNvSpPr txBox="1"/>
          <p:nvPr/>
        </p:nvSpPr>
        <p:spPr>
          <a:xfrm>
            <a:off x="556895" y="6569393"/>
            <a:ext cx="5745051"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修改密码；</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创建数据集文件夹：</a:t>
            </a:r>
            <a:r>
              <a:rPr lang="zh-CN" altLang="en-US" sz="3200" b="0" dirty="0">
                <a:latin typeface="阿里巴巴普惠体 3.0" panose="00020600040101010101" charset="-122"/>
                <a:ea typeface="阿里巴巴普惠体 3.0" panose="00020600040101010101" charset="-122"/>
                <a:sym typeface="+mn-ea"/>
              </a:rPr>
              <a:t>学校简称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专业名称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学号</a:t>
            </a: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阿里巴巴普惠体 3.0" panose="00020600040101010101" charset="-122"/>
                <a:ea typeface="阿里巴巴普惠体 3.0" panose="00020600040101010101" charset="-122"/>
              </a:rPr>
              <a:t>创建仪表板文件夹：学校简称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专业名称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学号。</a:t>
            </a:r>
            <a:endPar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8" name="图片 7"/>
          <p:cNvPicPr>
            <a:picLocks noChangeAspect="1"/>
          </p:cNvPicPr>
          <p:nvPr>
            <p:custDataLst>
              <p:tags r:id="rId2"/>
            </p:custDataLst>
          </p:nvPr>
        </p:nvPicPr>
        <p:blipFill>
          <a:blip r:embed="rId3"/>
          <a:stretch>
            <a:fillRect/>
          </a:stretch>
        </p:blipFill>
        <p:spPr>
          <a:xfrm>
            <a:off x="6701790" y="2743835"/>
            <a:ext cx="16836390" cy="8844915"/>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673735"/>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sz="3200" dirty="0">
                <a:latin typeface="阿里巴巴普惠体 3.0" panose="00020600040101010101" charset="-122"/>
                <a:ea typeface="阿里巴巴普惠体 3.0" panose="00020600040101010101" charset="-122"/>
                <a:cs typeface="Alibaba PuHuiTi 3.0 55 Regular" panose="00020600040101010101" pitchFamily="18" charset="-122"/>
              </a:rPr>
              <a:t>THANK YOU</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www.fit2cloud.com</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400-052-0755</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    北京 · 上海 · 深圳 · 广州 · 南京 · 杭州 · 苏州 · 武汉</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成都 · 西安 · 长沙 · 济南 · 青岛 · 郑州 · 厦门 · 合肥 · 重庆</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p:cNvGrpSpPr/>
          <p:nvPr/>
        </p:nvGrpSpPr>
        <p:grpSpPr>
          <a:xfrm>
            <a:off x="13097429" y="4142187"/>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4" name="组合 3"/>
          <p:cNvGrpSpPr/>
          <p:nvPr/>
        </p:nvGrpSpPr>
        <p:grpSpPr>
          <a:xfrm>
            <a:off x="13097429" y="5811782"/>
            <a:ext cx="389396" cy="468821"/>
            <a:chOff x="6932220" y="2026513"/>
            <a:chExt cx="194460" cy="234124"/>
          </a:xfrm>
        </p:grpSpPr>
        <p:sp>
          <p:nvSpPr>
            <p:cNvPr id="7" name="任意形状 31"/>
            <p:cNvSpPr/>
            <p:nvPr>
              <p:custDataLst>
                <p:tags r:id="rId1"/>
              </p:custDataLst>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8" name="任意形状 32"/>
            <p:cNvSpPr/>
            <p:nvPr>
              <p:custDataLst>
                <p:tags r:id="rId2"/>
              </p:custDataLst>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目</a:t>
              </a:r>
              <a:r>
                <a:rPr lang="zh-CN" altLang="en-US"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 </a:t>
              </a:r>
              <a:r>
                <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rPr>
                <a:t>录</a:t>
              </a:r>
              <a:endParaRPr lang="id-ID" sz="8000" b="1" dirty="0">
                <a:solidFill>
                  <a:schemeClr val="bg1"/>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grpSp>
      <p:sp>
        <p:nvSpPr>
          <p:cNvPr id="30" name="矩形 29"/>
          <p:cNvSpPr/>
          <p:nvPr/>
        </p:nvSpPr>
        <p:spPr bwMode="auto">
          <a:xfrm>
            <a:off x="11451851" y="3652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01</a:t>
            </a:r>
            <a:endParaRPr lang="en-US" altLang="zh-CN"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sp>
        <p:nvSpPr>
          <p:cNvPr id="31" name="矩形 30"/>
          <p:cNvSpPr/>
          <p:nvPr/>
        </p:nvSpPr>
        <p:spPr bwMode="auto">
          <a:xfrm>
            <a:off x="14043766" y="3530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功能架构</a:t>
            </a:r>
            <a:r>
              <a:rPr lang="en-US" altLang="zh-CN"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&amp;</a:t>
            </a:r>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工作流程</a:t>
            </a:r>
            <a:endPar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sp>
        <p:nvSpPr>
          <p:cNvPr id="25" name="矩形 24"/>
          <p:cNvSpPr/>
          <p:nvPr/>
        </p:nvSpPr>
        <p:spPr bwMode="auto">
          <a:xfrm>
            <a:off x="11451851" y="5311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b="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02</a:t>
            </a:r>
            <a:endParaRPr lang="en-US" altLang="zh-CN" sz="4800" b="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sp>
        <p:nvSpPr>
          <p:cNvPr id="26" name="矩形 25"/>
          <p:cNvSpPr/>
          <p:nvPr/>
        </p:nvSpPr>
        <p:spPr bwMode="auto">
          <a:xfrm>
            <a:off x="14043766" y="5189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数据源介绍</a:t>
            </a:r>
            <a:endParaRPr lang="zh-CN" altLang="en-US" sz="4800" b="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sp>
        <p:nvSpPr>
          <p:cNvPr id="20" name="矩形 19"/>
          <p:cNvSpPr/>
          <p:nvPr/>
        </p:nvSpPr>
        <p:spPr bwMode="auto">
          <a:xfrm>
            <a:off x="11451851" y="6970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03</a:t>
            </a:r>
            <a:endParaRPr lang="en-US" altLang="zh-CN"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21" name="矩形 20"/>
          <p:cNvSpPr/>
          <p:nvPr/>
        </p:nvSpPr>
        <p:spPr bwMode="auto">
          <a:xfrm>
            <a:off x="14043766" y="6848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数据集介绍</a:t>
            </a:r>
            <a:endPar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15" name="矩形 14"/>
          <p:cNvSpPr/>
          <p:nvPr/>
        </p:nvSpPr>
        <p:spPr bwMode="auto">
          <a:xfrm>
            <a:off x="11451851" y="8629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rPr>
              <a:t>04</a:t>
            </a:r>
            <a:endParaRPr lang="en-US" altLang="zh-CN" sz="4800" b="0" dirty="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16" name="矩形 15"/>
          <p:cNvSpPr/>
          <p:nvPr/>
        </p:nvSpPr>
        <p:spPr bwMode="auto">
          <a:xfrm>
            <a:off x="14043766" y="8507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rPr>
              <a:t>常用数据源</a:t>
            </a:r>
            <a:endParaRPr lang="zh-CN" altLang="en-US" sz="4800" b="0">
              <a:solidFill>
                <a:schemeClr val="tx2">
                  <a:lumMod val="75000"/>
                </a:schemeClr>
              </a:solidFill>
              <a:latin typeface="阿里巴巴普惠体 3.0" panose="00020600040101010101" charset="-122"/>
              <a:ea typeface="阿里巴巴普惠体 3.0" panose="00020600040101010101" charset="-122"/>
              <a:cs typeface="Alibaba PuHuiTi 3.0 55 Regular" panose="00020600040101010101" pitchFamily="18" charset="-122"/>
              <a:sym typeface="+mn-ea"/>
            </a:endParaRPr>
          </a:p>
        </p:txBody>
      </p:sp>
      <p:grpSp>
        <p:nvGrpSpPr>
          <p:cNvPr id="105" name="组合 104"/>
          <p:cNvGrpSpPr/>
          <p:nvPr/>
        </p:nvGrpSpPr>
        <p:grpSpPr>
          <a:xfrm>
            <a:off x="13097429" y="9135642"/>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8" name="组合 107"/>
          <p:cNvGrpSpPr/>
          <p:nvPr/>
        </p:nvGrpSpPr>
        <p:grpSpPr>
          <a:xfrm>
            <a:off x="13097429" y="7451167"/>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6" name="DataEase-01.png" descr="DataEase-01.png"/>
          <p:cNvPicPr>
            <a:picLocks noChangeAspect="1"/>
          </p:cNvPicPr>
          <p:nvPr/>
        </p:nvPicPr>
        <p:blipFill>
          <a:blip r:embed="rId3" cstate="screen"/>
          <a:stretch>
            <a:fillRect/>
          </a:stretch>
        </p:blipFill>
        <p:spPr>
          <a:xfrm>
            <a:off x="645536" y="386587"/>
            <a:ext cx="3691907" cy="957570"/>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数据源"/>
          <p:cNvSpPr txBox="1"/>
          <p:nvPr/>
        </p:nvSpPr>
        <p:spPr>
          <a:xfrm>
            <a:off x="10856208" y="1440000"/>
            <a:ext cx="2671584" cy="1104900"/>
          </a:xfrm>
          <a:prstGeom prst="rect">
            <a:avLst/>
          </a:prstGeom>
          <a:ln w="12700">
            <a:miter lim="400000"/>
          </a:ln>
        </p:spPr>
        <p:txBody>
          <a:bodyPr tIns="91439" bIns="91439">
            <a:spAutoFit/>
          </a:bodyPr>
          <a:lstStyle>
            <a:lvl1pPr indent="0" defTabSz="1828800">
              <a:defRPr sz="6000" b="1">
                <a:solidFill>
                  <a:srgbClr val="5E5E5E"/>
                </a:solidFill>
                <a:latin typeface="Helvetica"/>
                <a:ea typeface="Helvetica"/>
                <a:cs typeface="Helvetica"/>
                <a:sym typeface="Helvetica"/>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sz="6000" b="0" i="0" u="none" strike="noStrike" kern="0" cap="none" spc="0" normalizeH="0" baseline="0" noProof="0" dirty="0">
                <a:ln>
                  <a:noFill/>
                </a:ln>
                <a:solidFill>
                  <a:srgbClr val="5E5E5E">
                    <a:lumMod val="50000"/>
                  </a:srgbClr>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数据源</a:t>
            </a:r>
            <a:endParaRPr kumimoji="0" sz="6000" b="0" i="0" u="none" strike="noStrike" kern="0" cap="none" spc="0" normalizeH="0" baseline="0" noProof="0" dirty="0">
              <a:ln>
                <a:noFill/>
              </a:ln>
              <a:solidFill>
                <a:srgbClr val="5E5E5E">
                  <a:lumMod val="50000"/>
                </a:srgbClr>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380" name="DataEase 支持常见的数据源，更多数据源支持持续增加中"/>
          <p:cNvSpPr txBox="1"/>
          <p:nvPr/>
        </p:nvSpPr>
        <p:spPr>
          <a:xfrm>
            <a:off x="5963290" y="2700655"/>
            <a:ext cx="12486640" cy="59372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DataEase 支持</a:t>
            </a:r>
            <a:r>
              <a:rPr kumimoji="0" lang="zh-CN" altLang="en-US"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近 </a:t>
            </a:r>
            <a:r>
              <a:rPr kumimoji="0" lang="en-US" altLang="zh-CN"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20</a:t>
            </a:r>
            <a:r>
              <a:rPr kumimoji="0" lang="zh-CN" altLang="en-US"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 种常见的</a:t>
            </a:r>
            <a:r>
              <a:rPr kumimoji="0"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数据源，更多数据源支持持续增加中</a:t>
            </a:r>
            <a:r>
              <a:rPr kumimoji="0" lang="en-US" altLang="zh-CN"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a:t>
            </a:r>
            <a:endParaRPr kumimoji="0"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381" name="矩形"/>
          <p:cNvSpPr/>
          <p:nvPr/>
        </p:nvSpPr>
        <p:spPr>
          <a:xfrm>
            <a:off x="-21273" y="-9452"/>
            <a:ext cx="1872000"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Calibri"/>
            </a:endParaRPr>
          </a:p>
        </p:txBody>
      </p:sp>
      <p:sp>
        <p:nvSpPr>
          <p:cNvPr id="382" name="DataEase 核心概念"/>
          <p:cNvSpPr txBox="1"/>
          <p:nvPr/>
        </p:nvSpPr>
        <p:spPr>
          <a:xfrm>
            <a:off x="16827" y="255654"/>
            <a:ext cx="2794001"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48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数据源</a:t>
            </a:r>
            <a:endParaRPr kumimoji="0" lang="zh-CN" sz="48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grpSp>
        <p:nvGrpSpPr>
          <p:cNvPr id="4" name="组合 3"/>
          <p:cNvGrpSpPr/>
          <p:nvPr/>
        </p:nvGrpSpPr>
        <p:grpSpPr>
          <a:xfrm>
            <a:off x="10682793" y="10360223"/>
            <a:ext cx="2794001" cy="2144255"/>
            <a:chOff x="1980000" y="4232523"/>
            <a:chExt cx="2794001" cy="2144255"/>
          </a:xfrm>
        </p:grpSpPr>
        <p:sp>
          <p:nvSpPr>
            <p:cNvPr id="480" name="圆角矩形"/>
            <p:cNvSpPr/>
            <p:nvPr/>
          </p:nvSpPr>
          <p:spPr>
            <a:xfrm>
              <a:off x="1980000" y="4232523"/>
              <a:ext cx="2794001" cy="2144255"/>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01" name="1 Excel.jpg" descr="1 Excel.jpg"/>
            <p:cNvPicPr>
              <a:picLocks noChangeAspect="1"/>
            </p:cNvPicPr>
            <p:nvPr/>
          </p:nvPicPr>
          <p:blipFill>
            <a:blip r:embed="rId1"/>
            <a:stretch>
              <a:fillRect/>
            </a:stretch>
          </p:blipFill>
          <p:spPr>
            <a:xfrm>
              <a:off x="2204699" y="4587030"/>
              <a:ext cx="2412426" cy="1435241"/>
            </a:xfrm>
            <a:prstGeom prst="rect">
              <a:avLst/>
            </a:prstGeom>
            <a:ln w="12700">
              <a:miter lim="400000"/>
              <a:headEnd/>
              <a:tailEnd/>
            </a:ln>
          </p:spPr>
        </p:pic>
      </p:grpSp>
      <p:grpSp>
        <p:nvGrpSpPr>
          <p:cNvPr id="3" name="组合 2"/>
          <p:cNvGrpSpPr/>
          <p:nvPr/>
        </p:nvGrpSpPr>
        <p:grpSpPr>
          <a:xfrm>
            <a:off x="15034190" y="10405138"/>
            <a:ext cx="2794001" cy="2144255"/>
            <a:chOff x="6399324" y="4231888"/>
            <a:chExt cx="2794001" cy="2144255"/>
          </a:xfrm>
        </p:grpSpPr>
        <p:sp>
          <p:nvSpPr>
            <p:cNvPr id="494" name="圆角矩形"/>
            <p:cNvSpPr/>
            <p:nvPr/>
          </p:nvSpPr>
          <p:spPr>
            <a:xfrm>
              <a:off x="6399324" y="4231888"/>
              <a:ext cx="2794001" cy="2144255"/>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02" name="2 CSV.jpg" descr="2 CSV.jpg"/>
            <p:cNvPicPr>
              <a:picLocks noChangeAspect="1"/>
            </p:cNvPicPr>
            <p:nvPr/>
          </p:nvPicPr>
          <p:blipFill>
            <a:blip r:embed="rId2"/>
            <a:stretch>
              <a:fillRect/>
            </a:stretch>
          </p:blipFill>
          <p:spPr>
            <a:xfrm>
              <a:off x="6930818" y="4523641"/>
              <a:ext cx="1731013" cy="1560750"/>
            </a:xfrm>
            <a:prstGeom prst="rect">
              <a:avLst/>
            </a:prstGeom>
            <a:ln w="12700">
              <a:miter lim="400000"/>
              <a:headEnd/>
              <a:tailEnd/>
            </a:ln>
          </p:spPr>
        </p:pic>
      </p:grpSp>
      <p:grpSp>
        <p:nvGrpSpPr>
          <p:cNvPr id="2" name="组合 1"/>
          <p:cNvGrpSpPr/>
          <p:nvPr/>
        </p:nvGrpSpPr>
        <p:grpSpPr>
          <a:xfrm>
            <a:off x="10682691" y="4627309"/>
            <a:ext cx="2794001" cy="2144255"/>
            <a:chOff x="10772672" y="4231888"/>
            <a:chExt cx="2794001" cy="2144255"/>
          </a:xfrm>
        </p:grpSpPr>
        <p:sp>
          <p:nvSpPr>
            <p:cNvPr id="500" name="圆角矩形"/>
            <p:cNvSpPr/>
            <p:nvPr/>
          </p:nvSpPr>
          <p:spPr>
            <a:xfrm>
              <a:off x="10772672" y="4231888"/>
              <a:ext cx="2794001" cy="2144255"/>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03" name="3 MySQL.jpg" descr="3 MySQL.jpg"/>
            <p:cNvPicPr>
              <a:picLocks noChangeAspect="1"/>
            </p:cNvPicPr>
            <p:nvPr/>
          </p:nvPicPr>
          <p:blipFill>
            <a:blip r:embed="rId3"/>
            <a:stretch>
              <a:fillRect/>
            </a:stretch>
          </p:blipFill>
          <p:spPr>
            <a:xfrm>
              <a:off x="11078889" y="4586395"/>
              <a:ext cx="2181566" cy="1435241"/>
            </a:xfrm>
            <a:prstGeom prst="rect">
              <a:avLst/>
            </a:prstGeom>
            <a:ln w="12700">
              <a:miter lim="400000"/>
              <a:headEnd/>
              <a:tailEnd/>
            </a:ln>
          </p:spPr>
        </p:pic>
      </p:grpSp>
      <p:grpSp>
        <p:nvGrpSpPr>
          <p:cNvPr id="5" name="组合 4"/>
          <p:cNvGrpSpPr/>
          <p:nvPr/>
        </p:nvGrpSpPr>
        <p:grpSpPr>
          <a:xfrm>
            <a:off x="1979999" y="4627309"/>
            <a:ext cx="2794000" cy="2144255"/>
            <a:chOff x="15096490" y="4231888"/>
            <a:chExt cx="2794000" cy="2144255"/>
          </a:xfrm>
        </p:grpSpPr>
        <p:sp>
          <p:nvSpPr>
            <p:cNvPr id="481" name="圆角矩形"/>
            <p:cNvSpPr/>
            <p:nvPr/>
          </p:nvSpPr>
          <p:spPr>
            <a:xfrm>
              <a:off x="15096490" y="4231888"/>
              <a:ext cx="2794000" cy="2144255"/>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04" name="4 Oracle.jpg" descr="4 Oracle.jpg"/>
            <p:cNvPicPr>
              <a:picLocks noChangeAspect="1"/>
            </p:cNvPicPr>
            <p:nvPr/>
          </p:nvPicPr>
          <p:blipFill>
            <a:blip r:embed="rId4"/>
            <a:stretch>
              <a:fillRect/>
            </a:stretch>
          </p:blipFill>
          <p:spPr>
            <a:xfrm>
              <a:off x="15230329" y="4826063"/>
              <a:ext cx="2526322" cy="955906"/>
            </a:xfrm>
            <a:prstGeom prst="rect">
              <a:avLst/>
            </a:prstGeom>
            <a:ln w="12700">
              <a:miter lim="400000"/>
              <a:headEnd/>
              <a:tailEnd/>
            </a:ln>
          </p:spPr>
        </p:pic>
      </p:grpSp>
      <p:grpSp>
        <p:nvGrpSpPr>
          <p:cNvPr id="6" name="组合 5"/>
          <p:cNvGrpSpPr/>
          <p:nvPr/>
        </p:nvGrpSpPr>
        <p:grpSpPr>
          <a:xfrm>
            <a:off x="6331345" y="4627309"/>
            <a:ext cx="2794001" cy="2144255"/>
            <a:chOff x="19385382" y="4233600"/>
            <a:chExt cx="2794001" cy="2144255"/>
          </a:xfrm>
        </p:grpSpPr>
        <p:sp>
          <p:nvSpPr>
            <p:cNvPr id="483" name="圆角矩形"/>
            <p:cNvSpPr/>
            <p:nvPr/>
          </p:nvSpPr>
          <p:spPr>
            <a:xfrm>
              <a:off x="19385382" y="4233600"/>
              <a:ext cx="2794001" cy="2144255"/>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05" name="5 SQL Server.jpg" descr="5 SQL Server.jpg"/>
            <p:cNvPicPr>
              <a:picLocks noChangeAspect="1"/>
            </p:cNvPicPr>
            <p:nvPr/>
          </p:nvPicPr>
          <p:blipFill>
            <a:blip r:embed="rId5"/>
            <a:stretch>
              <a:fillRect/>
            </a:stretch>
          </p:blipFill>
          <p:spPr>
            <a:xfrm>
              <a:off x="19691599" y="4509004"/>
              <a:ext cx="2181567" cy="1512553"/>
            </a:xfrm>
            <a:prstGeom prst="rect">
              <a:avLst/>
            </a:prstGeom>
            <a:ln w="12700">
              <a:miter lim="400000"/>
              <a:headEnd/>
              <a:tailEnd/>
            </a:ln>
          </p:spPr>
        </p:pic>
      </p:grpSp>
      <p:grpSp>
        <p:nvGrpSpPr>
          <p:cNvPr id="7" name="组合 6"/>
          <p:cNvGrpSpPr/>
          <p:nvPr/>
        </p:nvGrpSpPr>
        <p:grpSpPr>
          <a:xfrm>
            <a:off x="19385588" y="4627309"/>
            <a:ext cx="2794001" cy="2144255"/>
            <a:chOff x="1980000" y="7119868"/>
            <a:chExt cx="2794001" cy="2144255"/>
          </a:xfrm>
        </p:grpSpPr>
        <p:sp>
          <p:nvSpPr>
            <p:cNvPr id="482" name="圆角矩形"/>
            <p:cNvSpPr/>
            <p:nvPr/>
          </p:nvSpPr>
          <p:spPr>
            <a:xfrm>
              <a:off x="1980000" y="7119868"/>
              <a:ext cx="2794001" cy="2144255"/>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06" name="6 PostgreSQL.jpg" descr="6 PostgreSQL.jpg"/>
            <p:cNvPicPr>
              <a:picLocks noChangeAspect="1"/>
            </p:cNvPicPr>
            <p:nvPr/>
          </p:nvPicPr>
          <p:blipFill>
            <a:blip r:embed="rId6"/>
            <a:stretch>
              <a:fillRect/>
            </a:stretch>
          </p:blipFill>
          <p:spPr>
            <a:xfrm>
              <a:off x="2144223" y="7567155"/>
              <a:ext cx="2533136" cy="1249681"/>
            </a:xfrm>
            <a:prstGeom prst="rect">
              <a:avLst/>
            </a:prstGeom>
            <a:ln w="12700">
              <a:miter lim="400000"/>
              <a:headEnd/>
              <a:tailEnd/>
            </a:ln>
          </p:spPr>
        </p:pic>
      </p:grpSp>
      <p:grpSp>
        <p:nvGrpSpPr>
          <p:cNvPr id="15" name="组合 14"/>
          <p:cNvGrpSpPr/>
          <p:nvPr/>
        </p:nvGrpSpPr>
        <p:grpSpPr>
          <a:xfrm>
            <a:off x="15034190" y="7516224"/>
            <a:ext cx="2794001" cy="2144255"/>
            <a:chOff x="15094800" y="9964800"/>
            <a:chExt cx="2794001" cy="2144255"/>
          </a:xfrm>
        </p:grpSpPr>
        <p:sp>
          <p:nvSpPr>
            <p:cNvPr id="484" name="圆角矩形"/>
            <p:cNvSpPr/>
            <p:nvPr/>
          </p:nvSpPr>
          <p:spPr>
            <a:xfrm>
              <a:off x="15094800" y="9964800"/>
              <a:ext cx="2794001" cy="2144255"/>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07" name="7 MariaDB.jpg" descr="7 MariaDB.jpg"/>
            <p:cNvPicPr>
              <a:picLocks noChangeAspect="1"/>
            </p:cNvPicPr>
            <p:nvPr/>
          </p:nvPicPr>
          <p:blipFill>
            <a:blip r:embed="rId7"/>
            <a:stretch>
              <a:fillRect/>
            </a:stretch>
          </p:blipFill>
          <p:spPr>
            <a:xfrm>
              <a:off x="15504399" y="10234799"/>
              <a:ext cx="1980069" cy="1512553"/>
            </a:xfrm>
            <a:prstGeom prst="rect">
              <a:avLst/>
            </a:prstGeom>
            <a:ln w="12700">
              <a:miter lim="400000"/>
              <a:headEnd/>
              <a:tailEnd/>
            </a:ln>
          </p:spPr>
        </p:pic>
      </p:grpSp>
      <p:grpSp>
        <p:nvGrpSpPr>
          <p:cNvPr id="8" name="组合 7"/>
          <p:cNvGrpSpPr/>
          <p:nvPr/>
        </p:nvGrpSpPr>
        <p:grpSpPr>
          <a:xfrm>
            <a:off x="1979999" y="7516223"/>
            <a:ext cx="2794001" cy="2144256"/>
            <a:chOff x="6399324" y="7119014"/>
            <a:chExt cx="2794001" cy="2144256"/>
          </a:xfrm>
        </p:grpSpPr>
        <p:sp>
          <p:nvSpPr>
            <p:cNvPr id="485" name="圆角矩形"/>
            <p:cNvSpPr/>
            <p:nvPr/>
          </p:nvSpPr>
          <p:spPr>
            <a:xfrm>
              <a:off x="6399324" y="7119014"/>
              <a:ext cx="2794001" cy="2144256"/>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09" name="9 ClickHouse.jpg" descr="9 ClickHouse.jpg"/>
            <p:cNvPicPr>
              <a:picLocks noChangeAspect="1"/>
            </p:cNvPicPr>
            <p:nvPr/>
          </p:nvPicPr>
          <p:blipFill>
            <a:blip r:embed="rId8"/>
            <a:stretch>
              <a:fillRect/>
            </a:stretch>
          </p:blipFill>
          <p:spPr>
            <a:xfrm>
              <a:off x="6485409" y="7665075"/>
              <a:ext cx="2621831" cy="1176463"/>
            </a:xfrm>
            <a:prstGeom prst="rect">
              <a:avLst/>
            </a:prstGeom>
            <a:ln w="12700">
              <a:miter lim="400000"/>
              <a:headEnd/>
              <a:tailEnd/>
            </a:ln>
          </p:spPr>
        </p:pic>
      </p:grpSp>
      <p:grpSp>
        <p:nvGrpSpPr>
          <p:cNvPr id="9" name="组合 8"/>
          <p:cNvGrpSpPr/>
          <p:nvPr/>
        </p:nvGrpSpPr>
        <p:grpSpPr>
          <a:xfrm>
            <a:off x="6331396" y="7516223"/>
            <a:ext cx="2794001" cy="2144256"/>
            <a:chOff x="10771200" y="7120800"/>
            <a:chExt cx="2794001" cy="2144256"/>
          </a:xfrm>
        </p:grpSpPr>
        <p:sp>
          <p:nvSpPr>
            <p:cNvPr id="486" name="圆角矩形"/>
            <p:cNvSpPr/>
            <p:nvPr/>
          </p:nvSpPr>
          <p:spPr>
            <a:xfrm>
              <a:off x="10771200" y="7120800"/>
              <a:ext cx="2794001" cy="2144256"/>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10" name="10 Doris.jpg" descr="10 Doris.jpg"/>
            <p:cNvPicPr>
              <a:picLocks noChangeAspect="1"/>
            </p:cNvPicPr>
            <p:nvPr/>
          </p:nvPicPr>
          <p:blipFill>
            <a:blip r:embed="rId9"/>
            <a:stretch>
              <a:fillRect/>
            </a:stretch>
          </p:blipFill>
          <p:spPr>
            <a:xfrm>
              <a:off x="10809115" y="7671877"/>
              <a:ext cx="2671584" cy="1211119"/>
            </a:xfrm>
            <a:prstGeom prst="rect">
              <a:avLst/>
            </a:prstGeom>
            <a:ln w="12700">
              <a:miter lim="400000"/>
              <a:headEnd/>
              <a:tailEnd/>
            </a:ln>
          </p:spPr>
        </p:pic>
      </p:grpSp>
      <p:grpSp>
        <p:nvGrpSpPr>
          <p:cNvPr id="10" name="组合 9"/>
          <p:cNvGrpSpPr/>
          <p:nvPr/>
        </p:nvGrpSpPr>
        <p:grpSpPr>
          <a:xfrm>
            <a:off x="15034037" y="4627309"/>
            <a:ext cx="2794000" cy="2144256"/>
            <a:chOff x="15094800" y="7120800"/>
            <a:chExt cx="2794000" cy="2144256"/>
          </a:xfrm>
        </p:grpSpPr>
        <p:sp>
          <p:nvSpPr>
            <p:cNvPr id="487" name="圆角矩形"/>
            <p:cNvSpPr/>
            <p:nvPr/>
          </p:nvSpPr>
          <p:spPr>
            <a:xfrm>
              <a:off x="15094800" y="7120800"/>
              <a:ext cx="2794000" cy="2144256"/>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11" name="11 MongoDB.jpg" descr="11 MongoDB.jpg"/>
            <p:cNvPicPr>
              <a:picLocks noChangeAspect="1"/>
            </p:cNvPicPr>
            <p:nvPr/>
          </p:nvPicPr>
          <p:blipFill>
            <a:blip r:embed="rId10"/>
            <a:stretch>
              <a:fillRect/>
            </a:stretch>
          </p:blipFill>
          <p:spPr>
            <a:xfrm>
              <a:off x="15271430" y="7644257"/>
              <a:ext cx="2445390" cy="1143300"/>
            </a:xfrm>
            <a:prstGeom prst="rect">
              <a:avLst/>
            </a:prstGeom>
            <a:ln w="12700">
              <a:miter lim="400000"/>
              <a:headEnd/>
              <a:tailEnd/>
            </a:ln>
          </p:spPr>
        </p:pic>
      </p:grpSp>
      <p:grpSp>
        <p:nvGrpSpPr>
          <p:cNvPr id="11" name="组合 10"/>
          <p:cNvGrpSpPr/>
          <p:nvPr/>
        </p:nvGrpSpPr>
        <p:grpSpPr>
          <a:xfrm>
            <a:off x="19385588" y="7516223"/>
            <a:ext cx="2794001" cy="2144256"/>
            <a:chOff x="19385382" y="7120800"/>
            <a:chExt cx="2794001" cy="2144256"/>
          </a:xfrm>
        </p:grpSpPr>
        <p:sp>
          <p:nvSpPr>
            <p:cNvPr id="489" name="圆角矩形"/>
            <p:cNvSpPr/>
            <p:nvPr/>
          </p:nvSpPr>
          <p:spPr>
            <a:xfrm>
              <a:off x="19385382" y="7120800"/>
              <a:ext cx="2794001" cy="2144256"/>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12" name="12 Amazon RedShift.jpg" descr="12 Amazon RedShift.jpg"/>
            <p:cNvPicPr>
              <a:picLocks noChangeAspect="1"/>
            </p:cNvPicPr>
            <p:nvPr/>
          </p:nvPicPr>
          <p:blipFill>
            <a:blip r:embed="rId11"/>
            <a:stretch>
              <a:fillRect/>
            </a:stretch>
          </p:blipFill>
          <p:spPr>
            <a:xfrm>
              <a:off x="19653261" y="7558208"/>
              <a:ext cx="2258243" cy="1236658"/>
            </a:xfrm>
            <a:prstGeom prst="rect">
              <a:avLst/>
            </a:prstGeom>
            <a:ln w="12700">
              <a:miter lim="400000"/>
              <a:headEnd/>
              <a:tailEnd/>
            </a:ln>
          </p:spPr>
        </p:pic>
      </p:grpSp>
      <p:grpSp>
        <p:nvGrpSpPr>
          <p:cNvPr id="16" name="组合 15"/>
          <p:cNvGrpSpPr/>
          <p:nvPr/>
        </p:nvGrpSpPr>
        <p:grpSpPr>
          <a:xfrm>
            <a:off x="19385588" y="10360223"/>
            <a:ext cx="2794001" cy="2144256"/>
            <a:chOff x="19385588" y="9964800"/>
            <a:chExt cx="2794001" cy="2144256"/>
          </a:xfrm>
        </p:grpSpPr>
        <p:sp>
          <p:nvSpPr>
            <p:cNvPr id="490" name="圆角矩形"/>
            <p:cNvSpPr/>
            <p:nvPr/>
          </p:nvSpPr>
          <p:spPr>
            <a:xfrm>
              <a:off x="19385588" y="9964800"/>
              <a:ext cx="2794001" cy="2144256"/>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14" name="14 API.jpg" descr="14 API.jpg"/>
            <p:cNvPicPr>
              <a:picLocks noChangeAspect="1"/>
            </p:cNvPicPr>
            <p:nvPr/>
          </p:nvPicPr>
          <p:blipFill>
            <a:blip r:embed="rId12"/>
            <a:stretch>
              <a:fillRect/>
            </a:stretch>
          </p:blipFill>
          <p:spPr>
            <a:xfrm>
              <a:off x="19792660" y="10448352"/>
              <a:ext cx="1979859" cy="1143299"/>
            </a:xfrm>
            <a:prstGeom prst="rect">
              <a:avLst/>
            </a:prstGeom>
            <a:ln w="12700">
              <a:miter lim="400000"/>
              <a:headEnd/>
              <a:tailEnd/>
            </a:ln>
          </p:spPr>
        </p:pic>
      </p:grpSp>
      <p:grpSp>
        <p:nvGrpSpPr>
          <p:cNvPr id="12" name="组合 11"/>
          <p:cNvGrpSpPr/>
          <p:nvPr/>
        </p:nvGrpSpPr>
        <p:grpSpPr>
          <a:xfrm>
            <a:off x="10682793" y="7516223"/>
            <a:ext cx="2794001" cy="2144256"/>
            <a:chOff x="1980000" y="9965369"/>
            <a:chExt cx="2794001" cy="2144256"/>
          </a:xfrm>
        </p:grpSpPr>
        <p:sp>
          <p:nvSpPr>
            <p:cNvPr id="491" name="圆角矩形"/>
            <p:cNvSpPr/>
            <p:nvPr/>
          </p:nvSpPr>
          <p:spPr>
            <a:xfrm>
              <a:off x="1980000" y="9965369"/>
              <a:ext cx="2794001" cy="2144256"/>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15" name="15 StarRocks.jpg" descr="15 StarRocks.jpg"/>
            <p:cNvPicPr>
              <a:picLocks noChangeAspect="1"/>
            </p:cNvPicPr>
            <p:nvPr/>
          </p:nvPicPr>
          <p:blipFill>
            <a:blip r:embed="rId13"/>
            <a:stretch>
              <a:fillRect/>
            </a:stretch>
          </p:blipFill>
          <p:spPr>
            <a:xfrm>
              <a:off x="2151561" y="10532232"/>
              <a:ext cx="2526322" cy="1010529"/>
            </a:xfrm>
            <a:prstGeom prst="rect">
              <a:avLst/>
            </a:prstGeom>
            <a:ln w="12700">
              <a:miter lim="400000"/>
              <a:headEnd/>
              <a:tailEnd/>
            </a:ln>
          </p:spPr>
        </p:pic>
      </p:grpSp>
      <p:grpSp>
        <p:nvGrpSpPr>
          <p:cNvPr id="14" name="组合 13"/>
          <p:cNvGrpSpPr/>
          <p:nvPr/>
        </p:nvGrpSpPr>
        <p:grpSpPr>
          <a:xfrm>
            <a:off x="6331396" y="10360223"/>
            <a:ext cx="2794001" cy="2144256"/>
            <a:chOff x="10771200" y="9964800"/>
            <a:chExt cx="2794001" cy="2144256"/>
          </a:xfrm>
        </p:grpSpPr>
        <p:sp>
          <p:nvSpPr>
            <p:cNvPr id="492" name="圆角矩形"/>
            <p:cNvSpPr/>
            <p:nvPr/>
          </p:nvSpPr>
          <p:spPr>
            <a:xfrm>
              <a:off x="10771200" y="9964800"/>
              <a:ext cx="2794001" cy="2144256"/>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16" name="16 TiDB.jpg" descr="16 TiDB.jpg"/>
            <p:cNvPicPr>
              <a:picLocks noChangeAspect="1"/>
            </p:cNvPicPr>
            <p:nvPr/>
          </p:nvPicPr>
          <p:blipFill>
            <a:blip r:embed="rId14"/>
            <a:stretch>
              <a:fillRect/>
            </a:stretch>
          </p:blipFill>
          <p:spPr>
            <a:xfrm>
              <a:off x="11213832" y="10451294"/>
              <a:ext cx="1983865" cy="1091126"/>
            </a:xfrm>
            <a:prstGeom prst="rect">
              <a:avLst/>
            </a:prstGeom>
            <a:ln w="12700">
              <a:miter lim="400000"/>
              <a:headEnd/>
              <a:tailEnd/>
            </a:ln>
          </p:spPr>
        </p:pic>
      </p:grpSp>
      <p:grpSp>
        <p:nvGrpSpPr>
          <p:cNvPr id="13" name="组合 12"/>
          <p:cNvGrpSpPr/>
          <p:nvPr/>
        </p:nvGrpSpPr>
        <p:grpSpPr>
          <a:xfrm>
            <a:off x="1979999" y="10360223"/>
            <a:ext cx="2794001" cy="2144256"/>
            <a:chOff x="6399427" y="9964099"/>
            <a:chExt cx="2794001" cy="2144256"/>
          </a:xfrm>
        </p:grpSpPr>
        <p:sp>
          <p:nvSpPr>
            <p:cNvPr id="493" name="圆角矩形"/>
            <p:cNvSpPr/>
            <p:nvPr/>
          </p:nvSpPr>
          <p:spPr>
            <a:xfrm>
              <a:off x="6399427" y="9964099"/>
              <a:ext cx="2794001" cy="2144256"/>
            </a:xfrm>
            <a:prstGeom prst="roundRect">
              <a:avLst>
                <a:gd name="adj" fmla="val 7337"/>
              </a:avLst>
            </a:prstGeom>
            <a:ln w="25400">
              <a:solidFill>
                <a:srgbClr val="D5D5D5"/>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3200" b="0" i="0" u="none" strike="noStrike" kern="0" cap="none" spc="0" normalizeH="0" baseline="0" noProof="0" dirty="0">
                <a:ln>
                  <a:noFill/>
                </a:ln>
                <a:solidFill>
                  <a:srgbClr val="FFFFFF"/>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pic>
          <p:nvPicPr>
            <p:cNvPr id="517" name="17 Cloudera.jpg" descr="17 Cloudera.jpg"/>
            <p:cNvPicPr>
              <a:picLocks noChangeAspect="1"/>
            </p:cNvPicPr>
            <p:nvPr/>
          </p:nvPicPr>
          <p:blipFill>
            <a:blip r:embed="rId15"/>
            <a:stretch>
              <a:fillRect/>
            </a:stretch>
          </p:blipFill>
          <p:spPr>
            <a:xfrm>
              <a:off x="7292411" y="10234971"/>
              <a:ext cx="1008032" cy="1602512"/>
            </a:xfrm>
            <a:prstGeom prst="rect">
              <a:avLst/>
            </a:prstGeom>
            <a:ln w="12700">
              <a:miter lim="400000"/>
              <a:headEnd/>
              <a:tailEnd/>
            </a:ln>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557530" y="1904365"/>
            <a:ext cx="11116945" cy="10711815"/>
          </a:xfrm>
          <a:prstGeom prst="rect">
            <a:avLst/>
          </a:prstGeom>
        </p:spPr>
      </p:pic>
      <p:sp>
        <p:nvSpPr>
          <p:cNvPr id="6" name="圆角矩形 5"/>
          <p:cNvSpPr/>
          <p:nvPr/>
        </p:nvSpPr>
        <p:spPr>
          <a:xfrm>
            <a:off x="800100" y="2605405"/>
            <a:ext cx="10573385" cy="2955925"/>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8" name="文本框 7"/>
          <p:cNvSpPr txBox="1"/>
          <p:nvPr>
            <p:custDataLst>
              <p:tags r:id="rId3"/>
            </p:custDataLst>
          </p:nvPr>
        </p:nvSpPr>
        <p:spPr>
          <a:xfrm>
            <a:off x="11670030" y="1904365"/>
            <a:ext cx="11213465" cy="24650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OLTP</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(Online Transaction Pro- cessing)数据库，也称</a:t>
            </a:r>
            <a:r>
              <a:rPr kumimoji="0" lang="zh-CN" altLang="en-US"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交易型数据库</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，是能够提供实时在线处理事务时保证强一致性（ACID）的关系型数据库。事务(Transaction)是操作数据库中数据的操作序列，要求保证ACID，即原子性、 一致性、隔离性、持久性。</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1" name="文本框 10"/>
          <p:cNvSpPr txBox="1"/>
          <p:nvPr>
            <p:custDataLst>
              <p:tags r:id="rId4"/>
            </p:custDataLst>
          </p:nvPr>
        </p:nvSpPr>
        <p:spPr>
          <a:xfrm>
            <a:off x="11670030" y="4984115"/>
            <a:ext cx="11213465" cy="186817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OLAP</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(Online Analytical Processing)数据库也称</a:t>
            </a:r>
            <a:r>
              <a:rPr kumimoji="0" lang="zh-CN" altLang="en-US"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分析型数据库</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，是指一类支持对大规模数据进行较为复杂的联机分析处理的数据库，更关注复杂查询和聚集分析。</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5" name="文本框 14"/>
          <p:cNvSpPr txBox="1"/>
          <p:nvPr>
            <p:custDataLst>
              <p:tags r:id="rId5"/>
            </p:custDataLst>
          </p:nvPr>
        </p:nvSpPr>
        <p:spPr>
          <a:xfrm>
            <a:off x="11670030" y="7466965"/>
            <a:ext cx="11213465" cy="264731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数据仓库</a:t>
            </a:r>
            <a:r>
              <a:rPr kumimoji="0" lang="en-US" altLang="zh-CN"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t>
            </a:r>
            <a:r>
              <a:rPr kumimoji="0" lang="zh-CN" altLang="en-US"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数据湖</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，是为企业所有级别的决策制定过程，提供所有类型数据支持的战略集合。它是单个数据存储，出于分析性报告和决策支持目的而创建。 为需要业务智能的企业，提供指导业务流程改进、监视时间、成本、质量以及控制。</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6" name="文本框 15"/>
          <p:cNvSpPr txBox="1"/>
          <p:nvPr>
            <p:custDataLst>
              <p:tags r:id="rId6"/>
            </p:custDataLst>
          </p:nvPr>
        </p:nvSpPr>
        <p:spPr>
          <a:xfrm>
            <a:off x="11674475" y="10728960"/>
            <a:ext cx="11209020" cy="246443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应用程序编程接口</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（英语：Application Programming Interface，简称：</a:t>
            </a:r>
            <a:r>
              <a:rPr kumimoji="0" lang="zh-CN" altLang="en-US"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API</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），是一些预先定义的函数，目的是提供应用程序与开发人员基于某软件或硬件得以访问一组例程的能力，而又无需访问源码，或理解内部工作机制的细节。</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0" name="圆角矩形 9"/>
          <p:cNvSpPr/>
          <p:nvPr>
            <p:custDataLst>
              <p:tags r:id="rId7"/>
            </p:custDataLst>
          </p:nvPr>
        </p:nvSpPr>
        <p:spPr>
          <a:xfrm>
            <a:off x="800100" y="6007735"/>
            <a:ext cx="10573385" cy="1927860"/>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2" name="圆角矩形 11"/>
          <p:cNvSpPr/>
          <p:nvPr>
            <p:custDataLst>
              <p:tags r:id="rId8"/>
            </p:custDataLst>
          </p:nvPr>
        </p:nvSpPr>
        <p:spPr>
          <a:xfrm>
            <a:off x="800100" y="8416290"/>
            <a:ext cx="10573385" cy="955675"/>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圆角矩形 13"/>
          <p:cNvSpPr/>
          <p:nvPr>
            <p:custDataLst>
              <p:tags r:id="rId9"/>
            </p:custDataLst>
          </p:nvPr>
        </p:nvSpPr>
        <p:spPr>
          <a:xfrm>
            <a:off x="800100" y="9836785"/>
            <a:ext cx="10573385" cy="960755"/>
          </a:xfrm>
          <a:prstGeom prst="roundRect">
            <a:avLst/>
          </a:prstGeom>
          <a:ln w="57150">
            <a:solidFill>
              <a:srgbClr val="0C7BE0"/>
            </a:solidFill>
          </a:ln>
        </p:spPr>
        <p:style>
          <a:lnRef idx="2">
            <a:schemeClr val="accent1"/>
          </a:lnRef>
          <a:fillRef idx="0">
            <a:srgbClr val="FFFFFF"/>
          </a:fillRef>
          <a:effectRef idx="0">
            <a:srgbClr val="FFFFFF"/>
          </a:effectRef>
          <a:fontRef idx="minor">
            <a:schemeClr val="dk1"/>
          </a:fontRef>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 name="矩形"/>
          <p:cNvSpPr/>
          <p:nvPr>
            <p:custDataLst>
              <p:tags r:id="rId10"/>
            </p:custDataLst>
          </p:nvPr>
        </p:nvSpPr>
        <p:spPr>
          <a:xfrm>
            <a:off x="-21270" y="-9449"/>
            <a:ext cx="3168000" cy="216000"/>
          </a:xfrm>
          <a:prstGeom prst="rect">
            <a:avLst/>
          </a:prstGeom>
          <a:solidFill>
            <a:srgbClr val="0C7BE0"/>
          </a:solidFill>
          <a:ln w="12700">
            <a:miter lim="400000"/>
          </a:ln>
        </p:spPr>
        <p:txBody>
          <a:bodyPr lIns="45720" rIns="45720"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a:ln>
                <a:noFill/>
              </a:ln>
              <a:solidFill>
                <a:srgbClr val="0A7BE0"/>
              </a:solidFill>
              <a:effectLst/>
              <a:uLnTx/>
              <a:uFillTx/>
              <a:latin typeface="Calibri"/>
              <a:cs typeface="Calibri"/>
              <a:sym typeface="Calibri"/>
            </a:endParaRPr>
          </a:p>
        </p:txBody>
      </p:sp>
      <p:sp>
        <p:nvSpPr>
          <p:cNvPr id="23" name="数据可视化对企业的价值"/>
          <p:cNvSpPr txBox="1"/>
          <p:nvPr>
            <p:custDataLst>
              <p:tags r:id="rId11"/>
            </p:custDataLst>
          </p:nvPr>
        </p:nvSpPr>
        <p:spPr>
          <a:xfrm>
            <a:off x="17145" y="255905"/>
            <a:ext cx="3297555" cy="1018540"/>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en-US" sz="5000" b="0" u="none" strike="noStrike" kern="0" cap="none" spc="0" normalizeH="0" baseline="0" noProof="0" dirty="0" err="1">
                <a:ln>
                  <a:noFill/>
                </a:ln>
                <a:solidFill>
                  <a:srgbClr val="0C7BE0"/>
                </a:solidFill>
                <a:effectLst/>
                <a:uLnTx/>
                <a:uFillTx/>
                <a:latin typeface="阿里巴巴普惠体 3.0" panose="00020600040101010101" charset="-122"/>
                <a:ea typeface="阿里巴巴普惠体 3.0" panose="00020600040101010101" charset="-122"/>
                <a:cs typeface="Alibaba PuHuiTi" pitchFamily="18" charset="-122"/>
                <a:sym typeface="Helvetica Neue" panose="02000503000000020004"/>
              </a:rPr>
              <a:t>数据源分类</a:t>
            </a:r>
            <a:endParaRPr kumimoji="0" lang="zh-CN" altLang="en-US" sz="5000" b="0" u="none" strike="noStrike" kern="0" cap="none" spc="0" normalizeH="0" baseline="0" noProof="0" dirty="0" err="1">
              <a:ln>
                <a:noFill/>
              </a:ln>
              <a:solidFill>
                <a:srgbClr val="0C7BE0"/>
              </a:solidFill>
              <a:effectLst/>
              <a:uLnTx/>
              <a:uFillTx/>
              <a:latin typeface="阿里巴巴普惠体 3.0" panose="00020600040101010101" charset="-122"/>
              <a:ea typeface="阿里巴巴普惠体 3.0" panose="00020600040101010101" charset="-122"/>
              <a:cs typeface="Alibaba PuHuiTi" pitchFamily="18" charset="-122"/>
              <a:sym typeface="Helvetica Neue" panose="02000503000000020004"/>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5402" y="1409236"/>
            <a:ext cx="11863691" cy="1127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上传 </a:t>
            </a:r>
            <a:r>
              <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Excel</a:t>
            </a: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 作为数据源，可对 </a:t>
            </a:r>
            <a:r>
              <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Excel</a:t>
            </a: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 数据做追加及替换。</a:t>
            </a:r>
            <a:endPar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文本框 2"/>
          <p:cNvSpPr txBox="1"/>
          <p:nvPr/>
        </p:nvSpPr>
        <p:spPr>
          <a:xfrm>
            <a:off x="15844027" y="2740602"/>
            <a:ext cx="7659857" cy="4535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70000"/>
              </a:lnSpc>
              <a:spcBef>
                <a:spcPts val="0"/>
              </a:spcBef>
              <a:spcAft>
                <a:spcPts val="0"/>
              </a:spcAft>
              <a:buClrTx/>
              <a:buSzTx/>
              <a:buFontTx/>
              <a:buNone/>
            </a:pPr>
            <a:r>
              <a:rPr kumimoji="0" lang="zh-CN" altLang="en-US" sz="2800" i="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sym typeface="Helvetica Neue" panose="02000503000000020004"/>
              </a:rPr>
              <a:t>注意点</a:t>
            </a:r>
            <a:endParaRPr kumimoji="0" lang="en-US" altLang="zh-CN" sz="240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342900" marR="0" indent="-342900" algn="l" defTabSz="821690" rtl="0" fontAlgn="auto" latinLnBrk="0" hangingPunct="0">
              <a:lnSpc>
                <a:spcPct val="170000"/>
              </a:lnSpc>
              <a:spcBef>
                <a:spcPts val="0"/>
              </a:spcBef>
              <a:spcAft>
                <a:spcPts val="0"/>
              </a:spcAft>
              <a:buClrTx/>
              <a:buSzTx/>
              <a:buFont typeface="Arial" panose="020B0604020202090204" pitchFamily="34" charset="0"/>
              <a:buChar char="•"/>
            </a:pPr>
            <a:r>
              <a:rPr lang="zh-CN" altLang="en-US" sz="2800" b="0" dirty="0">
                <a:solidFill>
                  <a:schemeClr val="tx1">
                    <a:lumMod val="75000"/>
                    <a:lumOff val="25000"/>
                  </a:schemeClr>
                </a:solidFill>
                <a:latin typeface="阿里巴巴普惠体 3.0" panose="00020600040101010101" charset="-122"/>
                <a:ea typeface="阿里巴巴普惠体 3.0" panose="00020600040101010101" charset="-122"/>
              </a:rPr>
              <a:t>追加：在原有的数据基础上做增量。</a:t>
            </a:r>
            <a:endParaRPr lang="en-US" altLang="zh-CN" sz="2800" b="0" dirty="0">
              <a:solidFill>
                <a:schemeClr val="tx1">
                  <a:lumMod val="75000"/>
                  <a:lumOff val="25000"/>
                </a:schemeClr>
              </a:solidFill>
              <a:latin typeface="阿里巴巴普惠体 3.0" panose="00020600040101010101" charset="-122"/>
              <a:ea typeface="阿里巴巴普惠体 3.0" panose="00020600040101010101" charset="-122"/>
            </a:endParaRPr>
          </a:p>
          <a:p>
            <a:pPr marL="342900" marR="0" indent="-342900" algn="l" defTabSz="821690" rtl="0" fontAlgn="auto" latinLnBrk="0" hangingPunct="0">
              <a:lnSpc>
                <a:spcPct val="170000"/>
              </a:lnSpc>
              <a:spcBef>
                <a:spcPts val="0"/>
              </a:spcBef>
              <a:spcAft>
                <a:spcPts val="0"/>
              </a:spcAft>
              <a:buClrTx/>
              <a:buSzTx/>
              <a:buFont typeface="Arial" panose="020B0604020202090204" pitchFamily="34" charset="0"/>
              <a:buChar char="•"/>
            </a:pPr>
            <a:r>
              <a:rPr kumimoji="0" lang="zh-CN" altLang="en-US" sz="2800" b="0" i="0" u="none" strike="noStrike" cap="none" spc="0" normalizeH="0" baseline="0" dirty="0">
                <a:ln>
                  <a:noFill/>
                </a:ln>
                <a:solidFill>
                  <a:schemeClr val="tx1">
                    <a:lumMod val="75000"/>
                    <a:lumOff val="25000"/>
                  </a:schemeClr>
                </a:solidFill>
                <a:effectLst/>
                <a:uFillTx/>
                <a:latin typeface="阿里巴巴普惠体 3.0" panose="00020600040101010101" charset="-122"/>
                <a:ea typeface="阿里巴巴普惠体 3.0" panose="00020600040101010101" charset="-122"/>
                <a:sym typeface="Helvetica Neue" panose="02000503000000020004"/>
              </a:rPr>
              <a:t>替换：将原有的数据集替换为新的数据集。原有数据删除不做保留。</a:t>
            </a:r>
            <a:endParaRPr kumimoji="0" lang="en-US" altLang="zh-CN" sz="2800" b="0" i="0" u="none" strike="noStrike" cap="none" spc="0" normalizeH="0" baseline="0" dirty="0">
              <a:ln>
                <a:noFill/>
              </a:ln>
              <a:solidFill>
                <a:schemeClr val="tx1">
                  <a:lumMod val="75000"/>
                  <a:lumOff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342900" indent="-342900" algn="l">
              <a:lnSpc>
                <a:spcPct val="170000"/>
              </a:lnSpc>
              <a:buFont typeface="Arial" panose="020B0604020202090204" pitchFamily="34" charset="0"/>
              <a:buChar char="•"/>
            </a:pPr>
            <a:r>
              <a:rPr lang="zh-CN" altLang="en-US" sz="2800" b="0" dirty="0">
                <a:solidFill>
                  <a:schemeClr val="tx1">
                    <a:lumMod val="75000"/>
                    <a:lumOff val="25000"/>
                  </a:schemeClr>
                </a:solidFill>
                <a:latin typeface="阿里巴巴普惠体 3.0" panose="00020600040101010101" charset="-122"/>
                <a:ea typeface="阿里巴巴普惠体 3.0" panose="00020600040101010101" charset="-122"/>
              </a:rPr>
              <a:t>数据存储在数据引擎中。</a:t>
            </a:r>
            <a:endParaRPr lang="en-US" altLang="zh-CN" sz="2800" b="0" dirty="0">
              <a:solidFill>
                <a:schemeClr val="tx1">
                  <a:lumMod val="75000"/>
                  <a:lumOff val="25000"/>
                </a:schemeClr>
              </a:solidFill>
              <a:latin typeface="阿里巴巴普惠体 3.0" panose="00020600040101010101" charset="-122"/>
              <a:ea typeface="阿里巴巴普惠体 3.0" panose="00020600040101010101" charset="-122"/>
            </a:endParaRPr>
          </a:p>
          <a:p>
            <a:pPr marR="0" algn="l" defTabSz="821690" rtl="0" fontAlgn="auto" latinLnBrk="0" hangingPunct="0">
              <a:lnSpc>
                <a:spcPct val="170000"/>
              </a:lnSpc>
              <a:spcBef>
                <a:spcPts val="0"/>
              </a:spcBef>
              <a:spcAft>
                <a:spcPts val="0"/>
              </a:spcAft>
              <a:buClrTx/>
              <a:buSzTx/>
            </a:pPr>
            <a:endParaRPr kumimoji="0" lang="en-US" altLang="zh-CN" sz="2800" b="0" i="0" u="none" strike="noStrike" cap="none" spc="0" normalizeH="0" baseline="0" dirty="0">
              <a:ln>
                <a:noFill/>
              </a:ln>
              <a:solidFill>
                <a:schemeClr val="tx1">
                  <a:lumMod val="75000"/>
                  <a:lumOff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5" name="矩形"/>
          <p:cNvSpPr/>
          <p:nvPr/>
        </p:nvSpPr>
        <p:spPr>
          <a:xfrm>
            <a:off x="-21273" y="0"/>
            <a:ext cx="3551282"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dirty="0"/>
          </a:p>
        </p:txBody>
      </p:sp>
      <p:sp>
        <p:nvSpPr>
          <p:cNvPr id="7" name="DataEase 功能架构"/>
          <p:cNvSpPr txBox="1"/>
          <p:nvPr/>
        </p:nvSpPr>
        <p:spPr>
          <a:xfrm>
            <a:off x="0" y="256257"/>
            <a:ext cx="3994064"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b="0" dirty="0">
                <a:solidFill>
                  <a:srgbClr val="0C7BE0"/>
                </a:solidFill>
                <a:latin typeface="阿里巴巴普惠体 3.0" panose="00020600040101010101" charset="-122"/>
                <a:ea typeface="阿里巴巴普惠体 3.0" panose="00020600040101010101" charset="-122"/>
              </a:rPr>
              <a:t>Excel 数据源</a:t>
            </a:r>
            <a:endParaRPr lang="en-US" b="0" dirty="0">
              <a:solidFill>
                <a:srgbClr val="0C7BE0"/>
              </a:solidFill>
              <a:latin typeface="阿里巴巴普惠体 3.0" panose="00020600040101010101" charset="-122"/>
              <a:ea typeface="阿里巴巴普惠体 3.0" panose="0002060004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245148" y="2609482"/>
            <a:ext cx="13020617" cy="5597399"/>
          </a:xfrm>
          <a:prstGeom prst="rect">
            <a:avLst/>
          </a:prstGeom>
        </p:spPr>
      </p:pic>
      <p:pic>
        <p:nvPicPr>
          <p:cNvPr id="11" name="图片 10"/>
          <p:cNvPicPr>
            <a:picLocks noChangeAspect="1"/>
          </p:cNvPicPr>
          <p:nvPr/>
        </p:nvPicPr>
        <p:blipFill>
          <a:blip r:embed="rId2"/>
          <a:stretch>
            <a:fillRect/>
          </a:stretch>
        </p:blipFill>
        <p:spPr>
          <a:xfrm>
            <a:off x="1305906" y="6082817"/>
            <a:ext cx="12959859" cy="661921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955" y="-8255"/>
            <a:ext cx="2509520" cy="1745615"/>
            <a:chOff x="-33" y="-13"/>
            <a:chExt cx="2979" cy="2749"/>
          </a:xfrm>
        </p:grpSpPr>
        <p:sp>
          <p:nvSpPr>
            <p:cNvPr id="2" name="矩形"/>
            <p:cNvSpPr/>
            <p:nvPr>
              <p:custDataLst>
                <p:tags r:id="rId1"/>
              </p:custDataLst>
            </p:nvPr>
          </p:nvSpPr>
          <p:spPr>
            <a:xfrm>
              <a:off x="-33" y="-13"/>
              <a:ext cx="2734" cy="34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0" y="403"/>
              <a:ext cx="295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sz="5000" b="0" dirty="0">
                  <a:solidFill>
                    <a:srgbClr val="0C7BE0"/>
                  </a:solidFill>
                  <a:latin typeface="阿里巴巴普惠体 3.0" panose="00020600040101010101" charset="-122"/>
                  <a:ea typeface="阿里巴巴普惠体 3.0" panose="00020600040101010101" charset="-122"/>
                </a:rPr>
                <a:t>MySQL</a:t>
              </a:r>
              <a:endParaRPr lang="en-US" sz="5000" b="0" dirty="0">
                <a:solidFill>
                  <a:srgbClr val="0C7BE0"/>
                </a:solidFill>
                <a:latin typeface="阿里巴巴普惠体 3.0" panose="00020600040101010101" charset="-122"/>
                <a:ea typeface="阿里巴巴普惠体 3.0" panose="00020600040101010101" charset="-122"/>
              </a:endParaRPr>
            </a:p>
          </p:txBody>
        </p:sp>
      </p:grpSp>
      <p:sp>
        <p:nvSpPr>
          <p:cNvPr id="5" name="文本框 4"/>
          <p:cNvSpPr txBox="1"/>
          <p:nvPr/>
        </p:nvSpPr>
        <p:spPr>
          <a:xfrm>
            <a:off x="1831340" y="2605723"/>
            <a:ext cx="9364345" cy="850392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MySQL是一个关系型数据库管理系统，由瑞典 MySQL AB 公司开发，属于 Oracle 旗下产品。MySQL是最流行的关系型数据库管理系统之一，在 WEB 应用方面，MySQL是最好的关系数据库管理系统应用软件之一。</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MySQL是一种关系型数据库管理系统，关系数据库将数据保存在不同的表中，而不是将所有数据放在一个大仓库内，这样就增加了速度并提高了灵活性。</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MySQL使用 SQL 语言是用于访问数据库的最常用标准化语言。MySQL 软件采用了双授权政策，分为社区版和商业版，由于其体积小、速度快、总体拥有成本低，尤其是开放源码这一特点，一般</a:t>
            </a:r>
            <a:r>
              <a:rPr kumimoji="0" lang="zh-CN" altLang="en-US" sz="30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中小型和大型网站</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的开发都选择 MySQL</a:t>
            </a:r>
            <a:r>
              <a:rPr kumimoji="0" lang="en-US" altLang="zh-CN"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作为网站数据库。</a:t>
            </a:r>
            <a:endParaRPr kumimoji="0" lang="zh-CN" altLang="en-US" sz="3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0" name="文本框 9"/>
          <p:cNvSpPr txBox="1"/>
          <p:nvPr>
            <p:custDataLst>
              <p:tags r:id="rId3"/>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rPr>
              <a:t>MySQL 官网</a:t>
            </a:r>
            <a:endPar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4" action="ppaction://hlinkfile"/>
            </a:endParaRPr>
          </a:p>
        </p:txBody>
      </p:sp>
      <p:pic>
        <p:nvPicPr>
          <p:cNvPr id="8" name="图片 7"/>
          <p:cNvPicPr>
            <a:picLocks noChangeAspect="1"/>
          </p:cNvPicPr>
          <p:nvPr>
            <p:custDataLst>
              <p:tags r:id="rId5"/>
            </p:custDataLst>
          </p:nvPr>
        </p:nvPicPr>
        <p:blipFill>
          <a:blip r:embed="rId6"/>
          <a:stretch>
            <a:fillRect/>
          </a:stretch>
        </p:blipFill>
        <p:spPr>
          <a:xfrm>
            <a:off x="2878455" y="0"/>
            <a:ext cx="1732280" cy="129921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12555855" y="1008380"/>
            <a:ext cx="9779000" cy="11709400"/>
          </a:xfrm>
          <a:prstGeom prst="rect">
            <a:avLst/>
          </a:prstGeom>
        </p:spPr>
      </p:pic>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stStyle>
      <a:style>
        <a:lnRef idx="2">
          <a:schemeClr val="accent1"/>
        </a:lnRef>
        <a:fillRef idx="0">
          <a:srgbClr val="FFFFFF"/>
        </a:fillRef>
        <a:effectRef idx="0">
          <a:srgbClr val="FFFFFF"/>
        </a:effectRef>
        <a:fontRef idx="minor">
          <a:schemeClr val="dk1"/>
        </a:fontRef>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6976</Words>
  <Application>WPS 文字</Application>
  <PresentationFormat>自定义</PresentationFormat>
  <Paragraphs>482</Paragraphs>
  <Slides>46</Slides>
  <Notes>11</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46</vt:i4>
      </vt:variant>
    </vt:vector>
  </HeadingPairs>
  <TitlesOfParts>
    <vt:vector size="69" baseType="lpstr">
      <vt:lpstr>Arial</vt:lpstr>
      <vt:lpstr>宋体</vt:lpstr>
      <vt:lpstr>Wingdings</vt:lpstr>
      <vt:lpstr>Helvetica Neue</vt:lpstr>
      <vt:lpstr>Helvetica Neue Medium</vt:lpstr>
      <vt:lpstr>Helvetica Neue Light</vt:lpstr>
      <vt:lpstr>Helvetica Neue Thin</vt:lpstr>
      <vt:lpstr>Helvetica Light</vt:lpstr>
      <vt:lpstr>阿里巴巴普惠体 3.0</vt:lpstr>
      <vt:lpstr>Alibaba PuHuiTi 3.0 55 Regular</vt:lpstr>
      <vt:lpstr>Helvetica</vt:lpstr>
      <vt:lpstr>Calibri</vt:lpstr>
      <vt:lpstr>Trebuchet MS</vt:lpstr>
      <vt:lpstr>Alibaba PuHuiTi</vt:lpstr>
      <vt:lpstr>苹方-简</vt:lpstr>
      <vt:lpstr>微软雅黑</vt:lpstr>
      <vt:lpstr>汉仪旗黑</vt:lpstr>
      <vt:lpstr>宋体</vt:lpstr>
      <vt:lpstr>Arial Unicode MS</vt:lpstr>
      <vt:lpstr>汉仪书宋二KW</vt:lpstr>
      <vt:lpstr>PingFang SC</vt:lpstr>
      <vt:lpstr>Helvetica Neue</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753</cp:revision>
  <dcterms:created xsi:type="dcterms:W3CDTF">2024-08-20T07:49:54Z</dcterms:created>
  <dcterms:modified xsi:type="dcterms:W3CDTF">2024-08-20T07:49:54Z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EC6B2E76998769DC2A4EB76594EB5AFE_42</vt:lpwstr>
  </property>
  <property fmtid="{D5CDD505-2E9C-101B-9397-08002B2CF9AE}" pid="3" name="KSOProductBuildVer">
    <vt:lpwstr>2052-6.10.1.8873</vt:lpwstr>
  </property>
</Properties>
</file>